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323" r:id="rId3"/>
    <p:sldId id="271" r:id="rId4"/>
    <p:sldId id="257" r:id="rId5"/>
    <p:sldId id="258" r:id="rId6"/>
    <p:sldId id="276" r:id="rId7"/>
    <p:sldId id="259" r:id="rId8"/>
    <p:sldId id="260" r:id="rId9"/>
    <p:sldId id="277" r:id="rId10"/>
    <p:sldId id="278" r:id="rId11"/>
    <p:sldId id="325" r:id="rId12"/>
    <p:sldId id="273" r:id="rId13"/>
    <p:sldId id="279" r:id="rId14"/>
    <p:sldId id="268" r:id="rId15"/>
    <p:sldId id="269" r:id="rId16"/>
    <p:sldId id="322" r:id="rId17"/>
    <p:sldId id="324" r:id="rId18"/>
    <p:sldId id="281" r:id="rId19"/>
    <p:sldId id="286" r:id="rId20"/>
    <p:sldId id="282" r:id="rId21"/>
    <p:sldId id="283" r:id="rId22"/>
    <p:sldId id="288" r:id="rId23"/>
    <p:sldId id="284" r:id="rId24"/>
    <p:sldId id="285" r:id="rId25"/>
    <p:sldId id="289" r:id="rId26"/>
    <p:sldId id="290" r:id="rId27"/>
    <p:sldId id="291" r:id="rId28"/>
    <p:sldId id="293" r:id="rId29"/>
    <p:sldId id="320" r:id="rId30"/>
    <p:sldId id="294" r:id="rId31"/>
    <p:sldId id="292" r:id="rId32"/>
    <p:sldId id="295" r:id="rId33"/>
    <p:sldId id="296" r:id="rId34"/>
    <p:sldId id="297" r:id="rId35"/>
    <p:sldId id="299" r:id="rId36"/>
    <p:sldId id="298" r:id="rId37"/>
    <p:sldId id="300" r:id="rId38"/>
    <p:sldId id="301" r:id="rId39"/>
    <p:sldId id="302" r:id="rId40"/>
    <p:sldId id="304" r:id="rId41"/>
    <p:sldId id="305" r:id="rId42"/>
    <p:sldId id="306" r:id="rId43"/>
    <p:sldId id="307" r:id="rId44"/>
    <p:sldId id="308" r:id="rId45"/>
    <p:sldId id="310" r:id="rId46"/>
    <p:sldId id="309" r:id="rId47"/>
    <p:sldId id="321" r:id="rId48"/>
    <p:sldId id="311" r:id="rId49"/>
    <p:sldId id="326" r:id="rId50"/>
    <p:sldId id="312" r:id="rId51"/>
    <p:sldId id="313" r:id="rId52"/>
    <p:sldId id="315" r:id="rId53"/>
    <p:sldId id="316" r:id="rId54"/>
    <p:sldId id="319" r:id="rId55"/>
    <p:sldId id="31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E8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5011" autoAdjust="0"/>
  </p:normalViewPr>
  <p:slideViewPr>
    <p:cSldViewPr snapToGrid="0" snapToObjects="1">
      <p:cViewPr varScale="1">
        <p:scale>
          <a:sx n="86" d="100"/>
          <a:sy n="86" d="100"/>
        </p:scale>
        <p:origin x="1410" y="90"/>
      </p:cViewPr>
      <p:guideLst>
        <p:guide orient="horz" pos="2160"/>
        <p:guide pos="3840"/>
      </p:guideLst>
    </p:cSldViewPr>
  </p:slideViewPr>
  <p:notesTextViewPr>
    <p:cViewPr>
      <p:scale>
        <a:sx n="3" d="2"/>
        <a:sy n="3" d="2"/>
      </p:scale>
      <p:origin x="0" y="0"/>
    </p:cViewPr>
  </p:notesTextViewPr>
  <p:notesViewPr>
    <p:cSldViewPr snapToGrid="0" snapToObjects="1">
      <p:cViewPr varScale="1">
        <p:scale>
          <a:sx n="74" d="100"/>
          <a:sy n="74" d="100"/>
        </p:scale>
        <p:origin x="2391"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16779-5B2E-46E6-80A2-1F6E8FF3A3EF}" type="datetimeFigureOut">
              <a:rPr lang="en-AU" smtClean="0"/>
              <a:t>25/05/2022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7BFC6-6EC4-4B24-A0C1-3B9E0BB0F61A}" type="slidenum">
              <a:rPr lang="en-AU" smtClean="0"/>
              <a:t>‹#›</a:t>
            </a:fld>
            <a:endParaRPr lang="en-AU"/>
          </a:p>
        </p:txBody>
      </p:sp>
    </p:spTree>
    <p:extLst>
      <p:ext uri="{BB962C8B-B14F-4D97-AF65-F5344CB8AC3E}">
        <p14:creationId xmlns:p14="http://schemas.microsoft.com/office/powerpoint/2010/main" val="259865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atersafety.com.au/Portals/0/AWSC%20Strategy%202030/AWS_Strategy2030_Final%20for%20web.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royallifesaving.com.au/stay-safe-active/in-an-emergency/basic-life-support"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1277" y="4400549"/>
            <a:ext cx="6190734" cy="4434531"/>
          </a:xfrm>
        </p:spPr>
        <p:txBody>
          <a:bodyPr/>
          <a:lstStyle/>
          <a:p>
            <a:pPr marL="228600" indent="-228600">
              <a:buFont typeface="+mj-lt"/>
              <a:buAutoNum type="arabicPeriod"/>
            </a:pPr>
            <a:r>
              <a:rPr lang="en-AU" sz="1100" dirty="0"/>
              <a:t>Welcome</a:t>
            </a:r>
          </a:p>
          <a:p>
            <a:pPr marL="228600" indent="-228600">
              <a:buFont typeface="+mj-lt"/>
              <a:buAutoNum type="arabicPeriod"/>
            </a:pPr>
            <a:r>
              <a:rPr lang="en-AU" sz="1100" dirty="0"/>
              <a:t>Acknowledgement of Country</a:t>
            </a:r>
          </a:p>
          <a:p>
            <a:pPr lvl="1" algn="just">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 would like to respectfully acknowledge the Traditional Owners of the land on which we are meeting today and acknowledge that Aboriginal and Torres Strait Islander peoples are the custodians of this country and recognise their connections to land, sea, water and sky.  We pay our respects to </a:t>
            </a:r>
            <a:r>
              <a:rPr lang="en-AU" sz="1000" b="1" i="1" dirty="0">
                <a:effectLst/>
                <a:latin typeface="Calibri" panose="020F0502020204030204" pitchFamily="34" charset="0"/>
                <a:ea typeface="Calibri" panose="020F0502020204030204" pitchFamily="34" charset="0"/>
                <a:cs typeface="Times New Roman" panose="02020603050405020304" pitchFamily="18" charset="0"/>
              </a:rPr>
              <a:t>Insert Local tribal/language group,</a:t>
            </a:r>
            <a:r>
              <a:rPr lang="en-AU" sz="1000" dirty="0">
                <a:effectLst/>
                <a:latin typeface="Calibri" panose="020F0502020204030204" pitchFamily="34" charset="0"/>
                <a:ea typeface="Calibri" panose="020F0502020204030204" pitchFamily="34" charset="0"/>
                <a:cs typeface="Times New Roman" panose="02020603050405020304" pitchFamily="18" charset="0"/>
              </a:rPr>
              <a:t> their continued culture and to their Elders past, present as well as those emerging leaders of tomorrow.</a:t>
            </a:r>
          </a:p>
          <a:p>
            <a:pPr lvl="1" algn="just">
              <a:lnSpc>
                <a:spcPct val="107000"/>
              </a:lnSpc>
              <a:spcAft>
                <a:spcPts val="800"/>
              </a:spcAft>
            </a:pPr>
            <a:r>
              <a:rPr lang="en-AU" sz="1000" dirty="0">
                <a:effectLst/>
                <a:latin typeface="Calibri" panose="020F0502020204030204" pitchFamily="34" charset="0"/>
                <a:ea typeface="Calibri" panose="020F0502020204030204" pitchFamily="34" charset="0"/>
                <a:cs typeface="Calibri" panose="020F0502020204030204" pitchFamily="34" charset="0"/>
              </a:rPr>
              <a:t>T</a:t>
            </a:r>
            <a:r>
              <a:rPr lang="en-AU" sz="1000" dirty="0">
                <a:effectLst/>
                <a:latin typeface="Calibri" panose="020F0502020204030204" pitchFamily="34" charset="0"/>
                <a:ea typeface="Calibri" panose="020F0502020204030204" pitchFamily="34" charset="0"/>
              </a:rPr>
              <a:t>hank you</a:t>
            </a:r>
          </a:p>
          <a:p>
            <a:pPr marL="228600" indent="-228600" algn="just">
              <a:lnSpc>
                <a:spcPct val="107000"/>
              </a:lnSpc>
              <a:spcAft>
                <a:spcPts val="800"/>
              </a:spcAft>
              <a:buFont typeface="+mj-lt"/>
              <a:buAutoNum type="arabicPeriod"/>
            </a:pPr>
            <a:r>
              <a:rPr lang="en-AU" sz="1000" dirty="0">
                <a:effectLst/>
                <a:latin typeface="Calibri" panose="020F0502020204030204" pitchFamily="34" charset="0"/>
                <a:ea typeface="Calibri" panose="020F0502020204030204" pitchFamily="34" charset="0"/>
                <a:cs typeface="Calibri" panose="020F0502020204030204" pitchFamily="34" charset="0"/>
              </a:rPr>
              <a:t>Housekeeping details </a:t>
            </a:r>
            <a:r>
              <a:rPr lang="en-AU" sz="1000" b="1" dirty="0">
                <a:effectLst/>
                <a:latin typeface="Calibri" panose="020F0502020204030204" pitchFamily="34" charset="0"/>
                <a:ea typeface="Calibri" panose="020F0502020204030204" pitchFamily="34" charset="0"/>
                <a:cs typeface="Calibri" panose="020F0502020204030204" pitchFamily="34" charset="0"/>
              </a:rPr>
              <a:t>– </a:t>
            </a:r>
            <a:r>
              <a:rPr lang="en-AU" sz="1000" dirty="0">
                <a:effectLst/>
                <a:latin typeface="Calibri" panose="020F0502020204030204" pitchFamily="34" charset="0"/>
                <a:ea typeface="Calibri" panose="020F0502020204030204" pitchFamily="34" charset="0"/>
                <a:cs typeface="Calibri" panose="020F0502020204030204" pitchFamily="34" charset="0"/>
              </a:rPr>
              <a:t>provide the location of exits and toilets, information on breaks and catering, arrangements for smokers and phone messages. Include fire, evacuation and emergency exit and meeting points as well as any other WH&amp;S procedures required.</a:t>
            </a:r>
            <a:endParaRPr lang="en-AU" sz="10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07000"/>
              </a:lnSpc>
              <a:spcAft>
                <a:spcPts val="800"/>
              </a:spcAft>
              <a:buFont typeface="+mj-lt"/>
              <a:buAutoNum type="arabicPeriod"/>
            </a:pPr>
            <a:r>
              <a:rPr lang="en-AU" sz="1000" dirty="0">
                <a:effectLst/>
                <a:latin typeface="Calibri" panose="020F0502020204030204" pitchFamily="34" charset="0"/>
                <a:ea typeface="Calibri" panose="020F0502020204030204" pitchFamily="34" charset="0"/>
                <a:cs typeface="Calibri" panose="020F0502020204030204" pitchFamily="34" charset="0"/>
              </a:rPr>
              <a:t>Introductions</a:t>
            </a:r>
          </a:p>
          <a:p>
            <a:pPr marL="228600" indent="-228600" algn="just">
              <a:lnSpc>
                <a:spcPct val="107000"/>
              </a:lnSpc>
              <a:spcAft>
                <a:spcPts val="800"/>
              </a:spcAft>
              <a:buFont typeface="+mj-lt"/>
              <a:buAutoNum type="arabicPeriod"/>
            </a:pPr>
            <a:r>
              <a:rPr lang="en-GB" sz="1000" i="1" dirty="0">
                <a:effectLst/>
                <a:latin typeface="Calibri" panose="020F0502020204030204" pitchFamily="34" charset="0"/>
                <a:ea typeface="Calibri" panose="020F0502020204030204" pitchFamily="34" charset="0"/>
                <a:cs typeface="Calibri" panose="020F0502020204030204" pitchFamily="34" charset="0"/>
              </a:rPr>
              <a:t>Group Rules - These should be sourced from the group - ask what people would need from the group in order to feel comfortable. </a:t>
            </a:r>
          </a:p>
          <a:p>
            <a:pPr marL="800100" lvl="1" indent="-342900" algn="just">
              <a:buFont typeface="+mj-lt"/>
              <a:buAutoNum type="alphaLcPeriod"/>
            </a:pPr>
            <a:r>
              <a:rPr lang="en-GB" sz="1000" i="1" dirty="0">
                <a:effectLst/>
                <a:latin typeface="Calibri" panose="020F0502020204030204" pitchFamily="34" charset="0"/>
                <a:ea typeface="Calibri" panose="020F0502020204030204" pitchFamily="34" charset="0"/>
                <a:cs typeface="Calibri" panose="020F0502020204030204" pitchFamily="34" charset="0"/>
              </a:rPr>
              <a:t>Confidentiality – any information that is shared in the group will be confidential to the group – link to the need to respect confidences in a placement situation.</a:t>
            </a:r>
          </a:p>
          <a:p>
            <a:pPr marL="800100" lvl="1" indent="-342900" algn="just">
              <a:buFont typeface="+mj-lt"/>
              <a:buAutoNum type="alphaLcPeriod"/>
            </a:pPr>
            <a:r>
              <a:rPr lang="en-GB" sz="1000" i="1" dirty="0">
                <a:effectLst/>
                <a:latin typeface="Calibri" panose="020F0502020204030204" pitchFamily="34" charset="0"/>
                <a:ea typeface="Calibri" panose="020F0502020204030204" pitchFamily="34" charset="0"/>
                <a:cs typeface="Calibri" panose="020F0502020204030204" pitchFamily="34" charset="0"/>
              </a:rPr>
              <a:t>Mutual respect and tolerance for a diversity of opinions, cultural backgrounds and experiences.</a:t>
            </a:r>
          </a:p>
          <a:p>
            <a:pPr marL="800100" lvl="1" indent="-342900" algn="just">
              <a:buFont typeface="+mj-lt"/>
              <a:buAutoNum type="alphaLcPeriod"/>
            </a:pPr>
            <a:r>
              <a:rPr lang="en-GB" sz="1000" i="1" dirty="0">
                <a:effectLst/>
                <a:latin typeface="Calibri" panose="020F0502020204030204" pitchFamily="34" charset="0"/>
                <a:ea typeface="Calibri" panose="020F0502020204030204" pitchFamily="34" charset="0"/>
                <a:cs typeface="Calibri" panose="020F0502020204030204" pitchFamily="34" charset="0"/>
              </a:rPr>
              <a:t>Punctuality and respectful processes in discussion.</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AU" sz="200" dirty="0"/>
          </a:p>
          <a:p>
            <a:pPr marL="228600" indent="-228600" algn="just">
              <a:lnSpc>
                <a:spcPct val="107000"/>
              </a:lnSpc>
              <a:spcAft>
                <a:spcPts val="800"/>
              </a:spcAft>
              <a:buFont typeface="+mj-lt"/>
              <a:buAutoNum type="arabicPeriod"/>
            </a:pPr>
            <a:r>
              <a:rPr lang="en-AU" sz="1000" dirty="0"/>
              <a:t>Over view of the presentation – 2 sections – ‘What is drowning’ and ‘Where drowning can occur’</a:t>
            </a:r>
          </a:p>
          <a:p>
            <a:pPr marL="228600" indent="-228600" algn="just">
              <a:lnSpc>
                <a:spcPct val="107000"/>
              </a:lnSpc>
              <a:spcAft>
                <a:spcPts val="800"/>
              </a:spcAft>
              <a:buFont typeface="+mj-lt"/>
              <a:buAutoNum type="arabicPeriod"/>
            </a:pPr>
            <a:r>
              <a:rPr lang="en-AU" sz="1000" dirty="0"/>
              <a:t>Activities i.e. 2 x quizzes, quizzes are not a pass or fail but a self-assessment activity to assist carers in their own understanding, quizzes are to be submitted to the facilitator at the end of the training, to be added to the carers training records.</a:t>
            </a:r>
          </a:p>
        </p:txBody>
      </p:sp>
      <p:sp>
        <p:nvSpPr>
          <p:cNvPr id="4" name="Slide Number Placeholder 3"/>
          <p:cNvSpPr>
            <a:spLocks noGrp="1"/>
          </p:cNvSpPr>
          <p:nvPr>
            <p:ph type="sldNum" sz="quarter" idx="5"/>
          </p:nvPr>
        </p:nvSpPr>
        <p:spPr/>
        <p:txBody>
          <a:bodyPr/>
          <a:lstStyle/>
          <a:p>
            <a:fld id="{D077BFC6-6EC4-4B24-A0C1-3B9E0BB0F61A}" type="slidenum">
              <a:rPr lang="en-AU" smtClean="0"/>
              <a:t>1</a:t>
            </a:fld>
            <a:endParaRPr lang="en-AU"/>
          </a:p>
        </p:txBody>
      </p:sp>
    </p:spTree>
    <p:extLst>
      <p:ext uri="{BB962C8B-B14F-4D97-AF65-F5344CB8AC3E}">
        <p14:creationId xmlns:p14="http://schemas.microsoft.com/office/powerpoint/2010/main" val="3955108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a:t>
            </a:r>
          </a:p>
          <a:p>
            <a:endParaRPr lang="en-AU" sz="1050" dirty="0"/>
          </a:p>
          <a:p>
            <a:pPr marL="171450" indent="-171450">
              <a:buFont typeface="Arial" panose="020B0604020202020204" pitchFamily="34" charset="0"/>
              <a:buChar char="•"/>
            </a:pPr>
            <a:r>
              <a:rPr lang="en-AU" sz="1050" dirty="0"/>
              <a:t>RSL Australia identified that 294 people drowned in Australian waterways in 2020 / 21 period, which is an increase of 20% since the previous financial year.</a:t>
            </a:r>
          </a:p>
          <a:p>
            <a:pPr marL="171450" indent="-171450">
              <a:buFont typeface="Arial" panose="020B0604020202020204" pitchFamily="34" charset="0"/>
              <a:buChar char="•"/>
            </a:pPr>
            <a:endParaRPr lang="en-AU" sz="1050" dirty="0"/>
          </a:p>
          <a:p>
            <a:pPr marL="171450" indent="-171450">
              <a:buFont typeface="Arial" panose="020B0604020202020204" pitchFamily="34" charset="0"/>
              <a:buChar char="•"/>
            </a:pPr>
            <a:r>
              <a:rPr lang="en-AU" sz="1050" dirty="0"/>
              <a:t>80% of all drownings were male, with the largest drowning deaths occurring in 25-34 year </a:t>
            </a:r>
            <a:r>
              <a:rPr lang="en-AU" sz="1050" dirty="0" err="1"/>
              <a:t>olds</a:t>
            </a:r>
            <a:r>
              <a:rPr lang="en-AU" sz="1050" dirty="0"/>
              <a:t>.</a:t>
            </a:r>
          </a:p>
          <a:p>
            <a:pPr marL="171450" indent="-171450">
              <a:buFont typeface="Arial" panose="020B0604020202020204" pitchFamily="34" charset="0"/>
              <a:buChar char="•"/>
            </a:pPr>
            <a:endParaRPr lang="en-AU" sz="1050" dirty="0"/>
          </a:p>
          <a:p>
            <a:pPr marL="171450" indent="-171450">
              <a:buFont typeface="Arial" panose="020B0604020202020204" pitchFamily="34" charset="0"/>
              <a:buChar char="•"/>
            </a:pPr>
            <a:r>
              <a:rPr lang="en-AU" sz="1050" dirty="0"/>
              <a:t>We’ll now look at the drowning risks for the different age ranges for children.</a:t>
            </a:r>
          </a:p>
        </p:txBody>
      </p:sp>
      <p:sp>
        <p:nvSpPr>
          <p:cNvPr id="4" name="Slide Number Placeholder 3"/>
          <p:cNvSpPr>
            <a:spLocks noGrp="1"/>
          </p:cNvSpPr>
          <p:nvPr>
            <p:ph type="sldNum" sz="quarter" idx="5"/>
          </p:nvPr>
        </p:nvSpPr>
        <p:spPr/>
        <p:txBody>
          <a:bodyPr/>
          <a:lstStyle/>
          <a:p>
            <a:fld id="{D077BFC6-6EC4-4B24-A0C1-3B9E0BB0F61A}" type="slidenum">
              <a:rPr lang="en-AU" smtClean="0"/>
              <a:t>10</a:t>
            </a:fld>
            <a:endParaRPr lang="en-AU"/>
          </a:p>
        </p:txBody>
      </p:sp>
    </p:spTree>
    <p:extLst>
      <p:ext uri="{BB962C8B-B14F-4D97-AF65-F5344CB8AC3E}">
        <p14:creationId xmlns:p14="http://schemas.microsoft.com/office/powerpoint/2010/main" val="90343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77BFC6-6EC4-4B24-A0C1-3B9E0BB0F61A}" type="slidenum">
              <a:rPr lang="en-AU" smtClean="0"/>
              <a:t>11</a:t>
            </a:fld>
            <a:endParaRPr lang="en-AU"/>
          </a:p>
        </p:txBody>
      </p:sp>
    </p:spTree>
    <p:extLst>
      <p:ext uri="{BB962C8B-B14F-4D97-AF65-F5344CB8AC3E}">
        <p14:creationId xmlns:p14="http://schemas.microsoft.com/office/powerpoint/2010/main" val="804333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a:t>
            </a:r>
          </a:p>
          <a:p>
            <a:endParaRPr lang="en-AU" sz="1050" dirty="0"/>
          </a:p>
          <a:p>
            <a:r>
              <a:rPr lang="en-AU" sz="1050" dirty="0"/>
              <a:t>Almost all deaths in this age group are due to lack or lapse in adult supervision, it’s recommended that  when supervising children in the bath to always be in arms reach and never leave the child alone.</a:t>
            </a:r>
          </a:p>
          <a:p>
            <a:endParaRPr lang="en-AU" sz="1050" dirty="0"/>
          </a:p>
          <a:p>
            <a:r>
              <a:rPr lang="en-AU" sz="1050" dirty="0"/>
              <a:t>It’s important to be prepared for bathing, such as having everything ready including towels, soap, washers and clothing etc.</a:t>
            </a:r>
          </a:p>
          <a:p>
            <a:endParaRPr lang="en-AU" sz="1050" dirty="0"/>
          </a:p>
          <a:p>
            <a:r>
              <a:rPr lang="en-AU" sz="1050" dirty="0"/>
              <a:t>Cold water should be run first and turned off last to prevent scalding with the water temperature tested to ensure that it is comfortably warm.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Bath water should be kept to a minimum depth, 20 seconds and a few centimetres of water is all it takes for a baby or toddler to drown and most importantly baths should be emptied immediately after bathing and the bathroom door closed when not in use.  </a:t>
            </a:r>
          </a:p>
          <a:p>
            <a:endParaRPr lang="en-AU" sz="1050" dirty="0"/>
          </a:p>
          <a:p>
            <a:r>
              <a:rPr lang="en-GB" sz="1050" dirty="0"/>
              <a:t>It’s not only large bodies of water, such as pools and the beach that put children at risk; baths, ponds, buckets, eskies, pet’s drinking bowls and other small bodies of water are also drowning hazards.  </a:t>
            </a:r>
          </a:p>
          <a:p>
            <a:endParaRPr lang="en-GB" sz="1050" dirty="0"/>
          </a:p>
          <a:p>
            <a:r>
              <a:rPr lang="en-GB" sz="1050" dirty="0"/>
              <a:t>Actively supervising children is the most important strategy to use in this age group.</a:t>
            </a:r>
            <a:endParaRPr lang="en-AU" sz="1050" dirty="0"/>
          </a:p>
        </p:txBody>
      </p:sp>
      <p:sp>
        <p:nvSpPr>
          <p:cNvPr id="4" name="Slide Number Placeholder 3"/>
          <p:cNvSpPr>
            <a:spLocks noGrp="1"/>
          </p:cNvSpPr>
          <p:nvPr>
            <p:ph type="sldNum" sz="quarter" idx="5"/>
          </p:nvPr>
        </p:nvSpPr>
        <p:spPr/>
        <p:txBody>
          <a:bodyPr/>
          <a:lstStyle/>
          <a:p>
            <a:fld id="{D077BFC6-6EC4-4B24-A0C1-3B9E0BB0F61A}" type="slidenum">
              <a:rPr lang="en-AU" smtClean="0"/>
              <a:t>12</a:t>
            </a:fld>
            <a:endParaRPr lang="en-AU"/>
          </a:p>
        </p:txBody>
      </p:sp>
    </p:spTree>
    <p:extLst>
      <p:ext uri="{BB962C8B-B14F-4D97-AF65-F5344CB8AC3E}">
        <p14:creationId xmlns:p14="http://schemas.microsoft.com/office/powerpoint/2010/main" val="428127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Refer to slide information</a:t>
            </a:r>
          </a:p>
          <a:p>
            <a:endParaRPr lang="en-AU" sz="1000" dirty="0"/>
          </a:p>
          <a:p>
            <a:r>
              <a:rPr lang="en-AU" sz="1000" dirty="0"/>
              <a:t>Children in this age group are naturally curious and attracted to water but don’t really understand the concepts of the danger water can bring. </a:t>
            </a:r>
            <a:r>
              <a:rPr lang="en-GB" sz="1000" dirty="0"/>
              <a:t>Children are adventurous and enjoy exploring their environments. They are often attracted to water but have little understanding of the danger that it poses. The physical build of young children also places them at risk as they are ‘top heavy’ and prone to falling into water due to a lack of balance.</a:t>
            </a:r>
            <a:endParaRPr lang="en-AU" sz="1000" dirty="0"/>
          </a:p>
          <a:p>
            <a:endParaRPr lang="en-AU" sz="1000" dirty="0"/>
          </a:p>
          <a:p>
            <a:r>
              <a:rPr lang="en-AU" sz="1000" dirty="0"/>
              <a:t>Most children who drown in home pools will fall in accidently, often making no noise or splashing sounds making the death of the child quick and silent.  Children have commonly gained access to the pool area through a gate or fence which is faulty or deliberately kept open.</a:t>
            </a:r>
          </a:p>
          <a:p>
            <a:endParaRPr lang="en-AU" sz="1000" dirty="0"/>
          </a:p>
          <a:p>
            <a:r>
              <a:rPr lang="en-AU" sz="1000" dirty="0"/>
              <a:t>Its important that parents and caregivers remain vigilant when young children are around water and not become complacent in the home environment, this includes leaving pool toys out or in the pool as this can and will attract the attention of young children towards the water.</a:t>
            </a:r>
          </a:p>
          <a:p>
            <a:endParaRPr lang="en-AU" sz="1000" dirty="0"/>
          </a:p>
          <a:p>
            <a:r>
              <a:rPr lang="en-AU" sz="1000" dirty="0"/>
              <a:t>Climbable objects that are near the pool fence need to be removed these include chairs, ladders, trees, pots plants and BBQ’s.  Pool toys should also be removed and securely stored away after use as they attract the attention of children who may try to get through or over the fence or reach out to get the toy from the pools edge.</a:t>
            </a:r>
          </a:p>
          <a:p>
            <a:endParaRPr lang="en-AU" sz="1000" dirty="0"/>
          </a:p>
          <a:p>
            <a:r>
              <a:rPr lang="en-AU" sz="1000" dirty="0"/>
              <a:t>Active supervision and the awareness of surrounding hazards are the most important strategies for this age group.</a:t>
            </a:r>
          </a:p>
        </p:txBody>
      </p:sp>
      <p:sp>
        <p:nvSpPr>
          <p:cNvPr id="4" name="Slide Number Placeholder 3"/>
          <p:cNvSpPr>
            <a:spLocks noGrp="1"/>
          </p:cNvSpPr>
          <p:nvPr>
            <p:ph type="sldNum" sz="quarter" idx="5"/>
          </p:nvPr>
        </p:nvSpPr>
        <p:spPr/>
        <p:txBody>
          <a:bodyPr/>
          <a:lstStyle/>
          <a:p>
            <a:fld id="{D077BFC6-6EC4-4B24-A0C1-3B9E0BB0F61A}" type="slidenum">
              <a:rPr lang="en-AU" smtClean="0"/>
              <a:t>13</a:t>
            </a:fld>
            <a:endParaRPr lang="en-AU"/>
          </a:p>
        </p:txBody>
      </p:sp>
    </p:spTree>
    <p:extLst>
      <p:ext uri="{BB962C8B-B14F-4D97-AF65-F5344CB8AC3E}">
        <p14:creationId xmlns:p14="http://schemas.microsoft.com/office/powerpoint/2010/main" val="4056994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a:t>
            </a:r>
          </a:p>
          <a:p>
            <a:endParaRPr lang="en-AU" sz="1050" dirty="0"/>
          </a:p>
          <a:p>
            <a:r>
              <a:rPr lang="en-AU" sz="1050" dirty="0"/>
              <a:t>As children increasingly engage with their peers, they will require a higher level of supervision from parents and caregivers.  Children often overestimate their own ability and underestimate the risks to their own safety.</a:t>
            </a:r>
          </a:p>
          <a:p>
            <a:endParaRPr lang="en-AU" sz="1050" dirty="0"/>
          </a:p>
          <a:p>
            <a:r>
              <a:rPr lang="en-AU" sz="1050" dirty="0"/>
              <a:t>Increasing the safety of children in this age group includes:</a:t>
            </a:r>
          </a:p>
          <a:p>
            <a:endParaRPr lang="en-AU" sz="1050" dirty="0"/>
          </a:p>
          <a:p>
            <a:pPr marL="171450" indent="-171450">
              <a:buFont typeface="Arial" panose="020B0604020202020204" pitchFamily="34" charset="0"/>
              <a:buChar char="•"/>
            </a:pPr>
            <a:r>
              <a:rPr lang="en-AU" sz="1050" dirty="0"/>
              <a:t>Ensuring you continue to actively supervise all children in and around water</a:t>
            </a:r>
          </a:p>
          <a:p>
            <a:pPr marL="171450" indent="-171450">
              <a:buFont typeface="Arial" panose="020B0604020202020204" pitchFamily="34" charset="0"/>
              <a:buChar char="•"/>
            </a:pPr>
            <a:r>
              <a:rPr lang="en-AU" sz="1050" dirty="0"/>
              <a:t>Be prepared to get wet and enter the water</a:t>
            </a:r>
          </a:p>
          <a:p>
            <a:pPr marL="171450" indent="-171450">
              <a:buFont typeface="Arial" panose="020B0604020202020204" pitchFamily="34" charset="0"/>
              <a:buChar char="•"/>
            </a:pPr>
            <a:r>
              <a:rPr lang="en-AU" sz="1050" dirty="0"/>
              <a:t>Encourage swimming lessons for children</a:t>
            </a:r>
          </a:p>
          <a:p>
            <a:pPr marL="171450" indent="-171450">
              <a:buFont typeface="Arial" panose="020B0604020202020204" pitchFamily="34" charset="0"/>
              <a:buChar char="•"/>
            </a:pPr>
            <a:r>
              <a:rPr lang="en-AU" sz="1050" dirty="0"/>
              <a:t>Ensure you and other adults model safe behaviours around water</a:t>
            </a:r>
          </a:p>
          <a:p>
            <a:endParaRPr lang="en-AU" sz="1050" dirty="0"/>
          </a:p>
          <a:p>
            <a:r>
              <a:rPr lang="en-AU" sz="1050" dirty="0"/>
              <a:t>Actively supervising, being aware of the hazards, and building on children’s knowledge and awareness of water safety are important strategies for children in this age group.</a:t>
            </a:r>
          </a:p>
        </p:txBody>
      </p:sp>
      <p:sp>
        <p:nvSpPr>
          <p:cNvPr id="4" name="Slide Number Placeholder 3"/>
          <p:cNvSpPr>
            <a:spLocks noGrp="1"/>
          </p:cNvSpPr>
          <p:nvPr>
            <p:ph type="sldNum" sz="quarter" idx="5"/>
          </p:nvPr>
        </p:nvSpPr>
        <p:spPr/>
        <p:txBody>
          <a:bodyPr/>
          <a:lstStyle/>
          <a:p>
            <a:fld id="{D077BFC6-6EC4-4B24-A0C1-3B9E0BB0F61A}" type="slidenum">
              <a:rPr lang="en-AU" smtClean="0"/>
              <a:t>14</a:t>
            </a:fld>
            <a:endParaRPr lang="en-AU"/>
          </a:p>
        </p:txBody>
      </p:sp>
    </p:spTree>
    <p:extLst>
      <p:ext uri="{BB962C8B-B14F-4D97-AF65-F5344CB8AC3E}">
        <p14:creationId xmlns:p14="http://schemas.microsoft.com/office/powerpoint/2010/main" val="280880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a:t>
            </a:r>
          </a:p>
          <a:p>
            <a:endParaRPr lang="en-AU" sz="1050" dirty="0"/>
          </a:p>
          <a:p>
            <a:r>
              <a:rPr lang="en-AU" sz="1050" dirty="0"/>
              <a:t>Information provided on the previous slide also applies to this age group, however it’s important to have an understanding of where a child is in their developmental life stage to better prepare you to deal with the various risks and hazards that impact the specific age groups.</a:t>
            </a:r>
          </a:p>
          <a:p>
            <a:endParaRPr lang="en-AU" sz="1050" dirty="0"/>
          </a:p>
          <a:p>
            <a:r>
              <a:rPr lang="en-AU" sz="1050" dirty="0"/>
              <a:t>Encourage teenagers to learn water safety and survival skills by enrolling for a Bronze medallion course as well as learning CPR (Cardiopulmonary Resuscitation) skills to provide basic life support safety.  </a:t>
            </a:r>
          </a:p>
        </p:txBody>
      </p:sp>
      <p:sp>
        <p:nvSpPr>
          <p:cNvPr id="4" name="Slide Number Placeholder 3"/>
          <p:cNvSpPr>
            <a:spLocks noGrp="1"/>
          </p:cNvSpPr>
          <p:nvPr>
            <p:ph type="sldNum" sz="quarter" idx="5"/>
          </p:nvPr>
        </p:nvSpPr>
        <p:spPr/>
        <p:txBody>
          <a:bodyPr/>
          <a:lstStyle/>
          <a:p>
            <a:fld id="{D077BFC6-6EC4-4B24-A0C1-3B9E0BB0F61A}" type="slidenum">
              <a:rPr lang="en-AU" smtClean="0"/>
              <a:t>15</a:t>
            </a:fld>
            <a:endParaRPr lang="en-AU"/>
          </a:p>
        </p:txBody>
      </p:sp>
    </p:spTree>
    <p:extLst>
      <p:ext uri="{BB962C8B-B14F-4D97-AF65-F5344CB8AC3E}">
        <p14:creationId xmlns:p14="http://schemas.microsoft.com/office/powerpoint/2010/main" val="268655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Play video</a:t>
            </a:r>
          </a:p>
          <a:p>
            <a:endParaRPr lang="en-AU" sz="1000" dirty="0"/>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16</a:t>
            </a:fld>
            <a:endParaRPr lang="en-AU"/>
          </a:p>
        </p:txBody>
      </p:sp>
    </p:spTree>
    <p:extLst>
      <p:ext uri="{BB962C8B-B14F-4D97-AF65-F5344CB8AC3E}">
        <p14:creationId xmlns:p14="http://schemas.microsoft.com/office/powerpoint/2010/main" val="2887247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a:t>
            </a:r>
          </a:p>
          <a:p>
            <a:endParaRPr lang="en-AU" sz="1050" dirty="0"/>
          </a:p>
          <a:p>
            <a:r>
              <a:rPr lang="en-AU" sz="1050" dirty="0"/>
              <a:t>One-third of the Australian population live in regional and remote communities, outside of the major cities, which can pose a challenge for water safety drowning prevention.</a:t>
            </a:r>
          </a:p>
          <a:p>
            <a:endParaRPr lang="en-AU" sz="1050" dirty="0"/>
          </a:p>
          <a:p>
            <a:r>
              <a:rPr lang="en-AU" sz="1050" dirty="0"/>
              <a:t>Regional and remote areas can have limited program availability and life saving services, mobile phone service can be an issue and emergency response times are longer.</a:t>
            </a:r>
          </a:p>
          <a:p>
            <a:endParaRPr lang="en-AU" sz="1050" dirty="0"/>
          </a:p>
          <a:p>
            <a:r>
              <a:rPr lang="en-GB" sz="1050" b="0" i="0" dirty="0">
                <a:effectLst/>
                <a:latin typeface="VAG Rounded W01 Bold"/>
              </a:rPr>
              <a:t>While dams are the most common location for child drowning deaths, troughs, irrigation channels, water tanks, swimming pools, and even rivers and lakes, pose an equally significant risk to children and w</a:t>
            </a:r>
            <a:r>
              <a:rPr lang="en-GB" sz="1050" b="0" i="0" dirty="0">
                <a:solidFill>
                  <a:srgbClr val="373F41"/>
                </a:solidFill>
                <a:effectLst/>
                <a:latin typeface="Frutiger LT W01_55 Roma1475738"/>
              </a:rPr>
              <a:t>hile it is not always possible to fence off large water bodies, there are some simple measures that can make the environment as safe as possible, such as:</a:t>
            </a:r>
          </a:p>
          <a:p>
            <a:pPr marL="0" indent="0">
              <a:buFont typeface="Arial" panose="020B0604020202020204" pitchFamily="34" charset="0"/>
              <a:buNone/>
            </a:pPr>
            <a:endParaRPr lang="en-GB" sz="1050" b="0" i="0" dirty="0">
              <a:solidFill>
                <a:srgbClr val="373F41"/>
              </a:solidFill>
              <a:effectLst/>
              <a:latin typeface="Frutiger LT W01_55 Roma1475738"/>
            </a:endParaRPr>
          </a:p>
          <a:p>
            <a:pPr marL="0" indent="0">
              <a:buFont typeface="Arial" panose="020B0604020202020204" pitchFamily="34" charset="0"/>
              <a:buNone/>
            </a:pPr>
            <a:r>
              <a:rPr lang="en-GB" sz="1050" b="0" i="0" dirty="0">
                <a:solidFill>
                  <a:srgbClr val="373F41"/>
                </a:solidFill>
                <a:effectLst/>
                <a:latin typeface="Frutiger LT W01_55 Roma1475738"/>
              </a:rPr>
              <a:t>This slide highlights the importance of understanding that when caring for all children and young people from rural and remote areas an additional level of vigilance may be required when participating in water activities.</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17</a:t>
            </a:fld>
            <a:endParaRPr lang="en-AU"/>
          </a:p>
        </p:txBody>
      </p:sp>
    </p:spTree>
    <p:extLst>
      <p:ext uri="{BB962C8B-B14F-4D97-AF65-F5344CB8AC3E}">
        <p14:creationId xmlns:p14="http://schemas.microsoft.com/office/powerpoint/2010/main" val="59229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Refer to slide information</a:t>
            </a:r>
          </a:p>
        </p:txBody>
      </p:sp>
      <p:sp>
        <p:nvSpPr>
          <p:cNvPr id="4" name="Slide Number Placeholder 3"/>
          <p:cNvSpPr>
            <a:spLocks noGrp="1"/>
          </p:cNvSpPr>
          <p:nvPr>
            <p:ph type="sldNum" sz="quarter" idx="5"/>
          </p:nvPr>
        </p:nvSpPr>
        <p:spPr/>
        <p:txBody>
          <a:bodyPr/>
          <a:lstStyle/>
          <a:p>
            <a:fld id="{D077BFC6-6EC4-4B24-A0C1-3B9E0BB0F61A}" type="slidenum">
              <a:rPr lang="en-AU" smtClean="0"/>
              <a:t>18</a:t>
            </a:fld>
            <a:endParaRPr lang="en-AU"/>
          </a:p>
        </p:txBody>
      </p:sp>
    </p:spTree>
    <p:extLst>
      <p:ext uri="{BB962C8B-B14F-4D97-AF65-F5344CB8AC3E}">
        <p14:creationId xmlns:p14="http://schemas.microsoft.com/office/powerpoint/2010/main" val="51461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77BFC6-6EC4-4B24-A0C1-3B9E0BB0F61A}" type="slidenum">
              <a:rPr lang="en-AU" smtClean="0"/>
              <a:t>19</a:t>
            </a:fld>
            <a:endParaRPr lang="en-AU"/>
          </a:p>
        </p:txBody>
      </p:sp>
    </p:spTree>
    <p:extLst>
      <p:ext uri="{BB962C8B-B14F-4D97-AF65-F5344CB8AC3E}">
        <p14:creationId xmlns:p14="http://schemas.microsoft.com/office/powerpoint/2010/main" val="346242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2</a:t>
            </a:fld>
            <a:endParaRPr lang="en-AU"/>
          </a:p>
        </p:txBody>
      </p:sp>
    </p:spTree>
    <p:extLst>
      <p:ext uri="{BB962C8B-B14F-4D97-AF65-F5344CB8AC3E}">
        <p14:creationId xmlns:p14="http://schemas.microsoft.com/office/powerpoint/2010/main" val="3238101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 and discuss with participants where required to clarify queries and confirm understanding.</a:t>
            </a:r>
          </a:p>
        </p:txBody>
      </p:sp>
      <p:sp>
        <p:nvSpPr>
          <p:cNvPr id="4" name="Slide Number Placeholder 3"/>
          <p:cNvSpPr>
            <a:spLocks noGrp="1"/>
          </p:cNvSpPr>
          <p:nvPr>
            <p:ph type="sldNum" sz="quarter" idx="5"/>
          </p:nvPr>
        </p:nvSpPr>
        <p:spPr/>
        <p:txBody>
          <a:bodyPr/>
          <a:lstStyle/>
          <a:p>
            <a:fld id="{D077BFC6-6EC4-4B24-A0C1-3B9E0BB0F61A}" type="slidenum">
              <a:rPr lang="en-AU" smtClean="0"/>
              <a:t>20</a:t>
            </a:fld>
            <a:endParaRPr lang="en-AU"/>
          </a:p>
        </p:txBody>
      </p:sp>
    </p:spTree>
    <p:extLst>
      <p:ext uri="{BB962C8B-B14F-4D97-AF65-F5344CB8AC3E}">
        <p14:creationId xmlns:p14="http://schemas.microsoft.com/office/powerpoint/2010/main" val="1602660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 and discuss with participants where required to clarify queries and confirm understanding.</a:t>
            </a:r>
          </a:p>
        </p:txBody>
      </p:sp>
      <p:sp>
        <p:nvSpPr>
          <p:cNvPr id="4" name="Slide Number Placeholder 3"/>
          <p:cNvSpPr>
            <a:spLocks noGrp="1"/>
          </p:cNvSpPr>
          <p:nvPr>
            <p:ph type="sldNum" sz="quarter" idx="5"/>
          </p:nvPr>
        </p:nvSpPr>
        <p:spPr/>
        <p:txBody>
          <a:bodyPr/>
          <a:lstStyle/>
          <a:p>
            <a:fld id="{D077BFC6-6EC4-4B24-A0C1-3B9E0BB0F61A}" type="slidenum">
              <a:rPr lang="en-AU" smtClean="0"/>
              <a:t>21</a:t>
            </a:fld>
            <a:endParaRPr lang="en-AU"/>
          </a:p>
        </p:txBody>
      </p:sp>
    </p:spTree>
    <p:extLst>
      <p:ext uri="{BB962C8B-B14F-4D97-AF65-F5344CB8AC3E}">
        <p14:creationId xmlns:p14="http://schemas.microsoft.com/office/powerpoint/2010/main" val="2249288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77BFC6-6EC4-4B24-A0C1-3B9E0BB0F61A}" type="slidenum">
              <a:rPr lang="en-AU" smtClean="0"/>
              <a:t>22</a:t>
            </a:fld>
            <a:endParaRPr lang="en-AU"/>
          </a:p>
        </p:txBody>
      </p:sp>
    </p:spTree>
    <p:extLst>
      <p:ext uri="{BB962C8B-B14F-4D97-AF65-F5344CB8AC3E}">
        <p14:creationId xmlns:p14="http://schemas.microsoft.com/office/powerpoint/2010/main" val="1136501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Refer to slide information and discuss with participants to ensure they understand the content or have any queries.</a:t>
            </a:r>
          </a:p>
        </p:txBody>
      </p:sp>
      <p:sp>
        <p:nvSpPr>
          <p:cNvPr id="4" name="Slide Number Placeholder 3"/>
          <p:cNvSpPr>
            <a:spLocks noGrp="1"/>
          </p:cNvSpPr>
          <p:nvPr>
            <p:ph type="sldNum" sz="quarter" idx="5"/>
          </p:nvPr>
        </p:nvSpPr>
        <p:spPr/>
        <p:txBody>
          <a:bodyPr/>
          <a:lstStyle/>
          <a:p>
            <a:fld id="{D077BFC6-6EC4-4B24-A0C1-3B9E0BB0F61A}" type="slidenum">
              <a:rPr lang="en-AU" smtClean="0"/>
              <a:t>23</a:t>
            </a:fld>
            <a:endParaRPr lang="en-AU"/>
          </a:p>
        </p:txBody>
      </p:sp>
    </p:spTree>
    <p:extLst>
      <p:ext uri="{BB962C8B-B14F-4D97-AF65-F5344CB8AC3E}">
        <p14:creationId xmlns:p14="http://schemas.microsoft.com/office/powerpoint/2010/main" val="3364418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Refer to slide information and discuss with participants where required to clarify queries and confirm understanding.</a:t>
            </a:r>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24</a:t>
            </a:fld>
            <a:endParaRPr lang="en-AU"/>
          </a:p>
        </p:txBody>
      </p:sp>
    </p:spTree>
    <p:extLst>
      <p:ext uri="{BB962C8B-B14F-4D97-AF65-F5344CB8AC3E}">
        <p14:creationId xmlns:p14="http://schemas.microsoft.com/office/powerpoint/2010/main" val="366118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77BFC6-6EC4-4B24-A0C1-3B9E0BB0F61A}" type="slidenum">
              <a:rPr lang="en-AU" smtClean="0"/>
              <a:t>25</a:t>
            </a:fld>
            <a:endParaRPr lang="en-AU"/>
          </a:p>
        </p:txBody>
      </p:sp>
    </p:spTree>
    <p:extLst>
      <p:ext uri="{BB962C8B-B14F-4D97-AF65-F5344CB8AC3E}">
        <p14:creationId xmlns:p14="http://schemas.microsoft.com/office/powerpoint/2010/main" val="1151654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Refer to slide information and discuss with participants where required to clarify queries and confirm understanding</a:t>
            </a:r>
            <a:r>
              <a:rPr lang="en-AU" sz="1200" dirty="0"/>
              <a:t>.</a:t>
            </a:r>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26</a:t>
            </a:fld>
            <a:endParaRPr lang="en-AU"/>
          </a:p>
        </p:txBody>
      </p:sp>
    </p:spTree>
    <p:extLst>
      <p:ext uri="{BB962C8B-B14F-4D97-AF65-F5344CB8AC3E}">
        <p14:creationId xmlns:p14="http://schemas.microsoft.com/office/powerpoint/2010/main" val="26760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Refer to slide information and discuss with participants where required to clarify queries and confirm understanding.</a:t>
            </a:r>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27</a:t>
            </a:fld>
            <a:endParaRPr lang="en-AU"/>
          </a:p>
        </p:txBody>
      </p:sp>
    </p:spTree>
    <p:extLst>
      <p:ext uri="{BB962C8B-B14F-4D97-AF65-F5344CB8AC3E}">
        <p14:creationId xmlns:p14="http://schemas.microsoft.com/office/powerpoint/2010/main" val="4138716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a:t>
            </a:r>
          </a:p>
        </p:txBody>
      </p:sp>
      <p:sp>
        <p:nvSpPr>
          <p:cNvPr id="4" name="Slide Number Placeholder 3"/>
          <p:cNvSpPr>
            <a:spLocks noGrp="1"/>
          </p:cNvSpPr>
          <p:nvPr>
            <p:ph type="sldNum" sz="quarter" idx="5"/>
          </p:nvPr>
        </p:nvSpPr>
        <p:spPr/>
        <p:txBody>
          <a:bodyPr/>
          <a:lstStyle/>
          <a:p>
            <a:fld id="{D077BFC6-6EC4-4B24-A0C1-3B9E0BB0F61A}" type="slidenum">
              <a:rPr lang="en-AU" smtClean="0"/>
              <a:t>28</a:t>
            </a:fld>
            <a:endParaRPr lang="en-AU"/>
          </a:p>
        </p:txBody>
      </p:sp>
    </p:spTree>
    <p:extLst>
      <p:ext uri="{BB962C8B-B14F-4D97-AF65-F5344CB8AC3E}">
        <p14:creationId xmlns:p14="http://schemas.microsoft.com/office/powerpoint/2010/main" val="2213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i="1" dirty="0"/>
              <a:t>Provide quiz to participants and provide time for them to complete.</a:t>
            </a:r>
          </a:p>
          <a:p>
            <a:endParaRPr lang="en-AU" sz="1000" i="1" dirty="0"/>
          </a:p>
          <a:p>
            <a:r>
              <a:rPr lang="en-AU" sz="1000" i="1" dirty="0"/>
              <a:t>Once all have completed go through all answers with participants and then gather all quizzes from participants.</a:t>
            </a:r>
          </a:p>
        </p:txBody>
      </p:sp>
      <p:sp>
        <p:nvSpPr>
          <p:cNvPr id="4" name="Slide Number Placeholder 3"/>
          <p:cNvSpPr>
            <a:spLocks noGrp="1"/>
          </p:cNvSpPr>
          <p:nvPr>
            <p:ph type="sldNum" sz="quarter" idx="5"/>
          </p:nvPr>
        </p:nvSpPr>
        <p:spPr/>
        <p:txBody>
          <a:bodyPr/>
          <a:lstStyle/>
          <a:p>
            <a:fld id="{D077BFC6-6EC4-4B24-A0C1-3B9E0BB0F61A}" type="slidenum">
              <a:rPr lang="en-AU" smtClean="0"/>
              <a:t>29</a:t>
            </a:fld>
            <a:endParaRPr lang="en-AU"/>
          </a:p>
        </p:txBody>
      </p:sp>
    </p:spTree>
    <p:extLst>
      <p:ext uri="{BB962C8B-B14F-4D97-AF65-F5344CB8AC3E}">
        <p14:creationId xmlns:p14="http://schemas.microsoft.com/office/powerpoint/2010/main" val="224494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This training module has been developed in response to a coronial recommendation for Child Safety requiring that all foster and kinship care agencies provide their support workers and carers with training and education on the identification of water hazards, water safety and the appropriate level of supervision of children in and around water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Child Safety has prepared this information in partnership with </a:t>
            </a:r>
            <a:r>
              <a:rPr lang="en-AU" sz="1050" dirty="0" err="1"/>
              <a:t>Kidsafe</a:t>
            </a:r>
            <a:r>
              <a:rPr lang="en-AU" sz="1050" dirty="0"/>
              <a:t> Queensland and materials developed by Royal Life Saving Australia.</a:t>
            </a:r>
          </a:p>
          <a:p>
            <a:endParaRPr lang="en-AU" sz="1100" dirty="0"/>
          </a:p>
        </p:txBody>
      </p:sp>
      <p:sp>
        <p:nvSpPr>
          <p:cNvPr id="4" name="Slide Number Placeholder 3"/>
          <p:cNvSpPr>
            <a:spLocks noGrp="1"/>
          </p:cNvSpPr>
          <p:nvPr>
            <p:ph type="sldNum" sz="quarter" idx="5"/>
          </p:nvPr>
        </p:nvSpPr>
        <p:spPr/>
        <p:txBody>
          <a:bodyPr/>
          <a:lstStyle/>
          <a:p>
            <a:fld id="{D077BFC6-6EC4-4B24-A0C1-3B9E0BB0F61A}" type="slidenum">
              <a:rPr lang="en-AU" smtClean="0"/>
              <a:t>3</a:t>
            </a:fld>
            <a:endParaRPr lang="en-AU"/>
          </a:p>
        </p:txBody>
      </p:sp>
    </p:spTree>
    <p:extLst>
      <p:ext uri="{BB962C8B-B14F-4D97-AF65-F5344CB8AC3E}">
        <p14:creationId xmlns:p14="http://schemas.microsoft.com/office/powerpoint/2010/main" val="2784866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77BFC6-6EC4-4B24-A0C1-3B9E0BB0F61A}" type="slidenum">
              <a:rPr lang="en-AU" smtClean="0"/>
              <a:t>30</a:t>
            </a:fld>
            <a:endParaRPr lang="en-AU"/>
          </a:p>
        </p:txBody>
      </p:sp>
    </p:spTree>
    <p:extLst>
      <p:ext uri="{BB962C8B-B14F-4D97-AF65-F5344CB8AC3E}">
        <p14:creationId xmlns:p14="http://schemas.microsoft.com/office/powerpoint/2010/main" val="294311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Play video</a:t>
            </a:r>
          </a:p>
          <a:p>
            <a:endParaRPr lang="en-AU" sz="1050" dirty="0"/>
          </a:p>
          <a:p>
            <a:r>
              <a:rPr lang="en-AU" sz="1050" dirty="0"/>
              <a:t>Refer to slide information</a:t>
            </a:r>
          </a:p>
          <a:p>
            <a:endParaRPr lang="en-AU" sz="1050" dirty="0"/>
          </a:p>
          <a:p>
            <a:r>
              <a:rPr lang="en-GB" sz="1050" dirty="0"/>
              <a:t>This report is part of the overall </a:t>
            </a:r>
            <a:r>
              <a:rPr lang="en-GB" sz="1050" dirty="0">
                <a:hlinkClick r:id="rId3"/>
              </a:rPr>
              <a:t>Australian Water Safety Strategy 2030</a:t>
            </a:r>
            <a:r>
              <a:rPr lang="en-GB" sz="1050" dirty="0"/>
              <a:t>. This national strategy aims to strengthen our efforts to achieve a 50% reduction in drowning by the year 2030. </a:t>
            </a:r>
            <a:endParaRPr lang="en-AU" sz="1050" dirty="0"/>
          </a:p>
        </p:txBody>
      </p:sp>
      <p:sp>
        <p:nvSpPr>
          <p:cNvPr id="4" name="Slide Number Placeholder 3"/>
          <p:cNvSpPr>
            <a:spLocks noGrp="1"/>
          </p:cNvSpPr>
          <p:nvPr>
            <p:ph type="sldNum" sz="quarter" idx="5"/>
          </p:nvPr>
        </p:nvSpPr>
        <p:spPr/>
        <p:txBody>
          <a:bodyPr/>
          <a:lstStyle/>
          <a:p>
            <a:fld id="{D077BFC6-6EC4-4B24-A0C1-3B9E0BB0F61A}" type="slidenum">
              <a:rPr lang="en-AU" smtClean="0"/>
              <a:t>31</a:t>
            </a:fld>
            <a:endParaRPr lang="en-AU"/>
          </a:p>
        </p:txBody>
      </p:sp>
    </p:spTree>
    <p:extLst>
      <p:ext uri="{BB962C8B-B14F-4D97-AF65-F5344CB8AC3E}">
        <p14:creationId xmlns:p14="http://schemas.microsoft.com/office/powerpoint/2010/main" val="3582115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a:t>
            </a:r>
          </a:p>
        </p:txBody>
      </p:sp>
      <p:sp>
        <p:nvSpPr>
          <p:cNvPr id="4" name="Slide Number Placeholder 3"/>
          <p:cNvSpPr>
            <a:spLocks noGrp="1"/>
          </p:cNvSpPr>
          <p:nvPr>
            <p:ph type="sldNum" sz="quarter" idx="5"/>
          </p:nvPr>
        </p:nvSpPr>
        <p:spPr/>
        <p:txBody>
          <a:bodyPr/>
          <a:lstStyle/>
          <a:p>
            <a:fld id="{D077BFC6-6EC4-4B24-A0C1-3B9E0BB0F61A}" type="slidenum">
              <a:rPr lang="en-AU" smtClean="0"/>
              <a:t>32</a:t>
            </a:fld>
            <a:endParaRPr lang="en-AU"/>
          </a:p>
        </p:txBody>
      </p:sp>
    </p:spTree>
    <p:extLst>
      <p:ext uri="{BB962C8B-B14F-4D97-AF65-F5344CB8AC3E}">
        <p14:creationId xmlns:p14="http://schemas.microsoft.com/office/powerpoint/2010/main" val="476940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a:t>
            </a:r>
          </a:p>
          <a:p>
            <a:endParaRPr lang="en-AU"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During the 2019/2020 period the </a:t>
            </a:r>
            <a:r>
              <a:rPr lang="en-GB" sz="1050" dirty="0"/>
              <a:t>Queensland Ambulance Service responded to a total of 41 immersion incidents involving a bath, of which 29 were for children under the age of 1 year, with the RSL 2020/2021 report identifying that 68% of all drownings in the 0-4 years age group occurred as a direct result of a fall into water.</a:t>
            </a:r>
          </a:p>
          <a:p>
            <a:endParaRPr lang="en-AU" sz="1050" dirty="0"/>
          </a:p>
          <a:p>
            <a:r>
              <a:rPr lang="en-GB" sz="1050" dirty="0"/>
              <a:t>Baby bath aids are not a safety device and should not be used as a substitute for adult supervision. These devices do not prevent children from climbing or falling out of the seat and drowning. It is never safe to leave a child alone in a bath even with a bath aid.</a:t>
            </a:r>
          </a:p>
          <a:p>
            <a:endParaRPr lang="en-AU" sz="1050" dirty="0"/>
          </a:p>
          <a:p>
            <a:r>
              <a:rPr lang="en-AU" sz="1050" dirty="0"/>
              <a:t>Advise participants that they can visit the Royal Life Saving Australia webpage to view more information around Bath Safety (as stated on the slide)</a:t>
            </a:r>
          </a:p>
        </p:txBody>
      </p:sp>
      <p:sp>
        <p:nvSpPr>
          <p:cNvPr id="4" name="Slide Number Placeholder 3"/>
          <p:cNvSpPr>
            <a:spLocks noGrp="1"/>
          </p:cNvSpPr>
          <p:nvPr>
            <p:ph type="sldNum" sz="quarter" idx="5"/>
          </p:nvPr>
        </p:nvSpPr>
        <p:spPr/>
        <p:txBody>
          <a:bodyPr/>
          <a:lstStyle/>
          <a:p>
            <a:fld id="{D077BFC6-6EC4-4B24-A0C1-3B9E0BB0F61A}" type="slidenum">
              <a:rPr lang="en-AU" smtClean="0"/>
              <a:t>33</a:t>
            </a:fld>
            <a:endParaRPr lang="en-AU"/>
          </a:p>
        </p:txBody>
      </p:sp>
    </p:spTree>
    <p:extLst>
      <p:ext uri="{BB962C8B-B14F-4D97-AF65-F5344CB8AC3E}">
        <p14:creationId xmlns:p14="http://schemas.microsoft.com/office/powerpoint/2010/main" val="87445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Continued from previous slide - refer to slide information while discussing the identified actions with participants if necessary</a:t>
            </a:r>
          </a:p>
        </p:txBody>
      </p:sp>
      <p:sp>
        <p:nvSpPr>
          <p:cNvPr id="4" name="Slide Number Placeholder 3"/>
          <p:cNvSpPr>
            <a:spLocks noGrp="1"/>
          </p:cNvSpPr>
          <p:nvPr>
            <p:ph type="sldNum" sz="quarter" idx="5"/>
          </p:nvPr>
        </p:nvSpPr>
        <p:spPr/>
        <p:txBody>
          <a:bodyPr/>
          <a:lstStyle/>
          <a:p>
            <a:fld id="{D077BFC6-6EC4-4B24-A0C1-3B9E0BB0F61A}" type="slidenum">
              <a:rPr lang="en-AU" smtClean="0"/>
              <a:t>34</a:t>
            </a:fld>
            <a:endParaRPr lang="en-AU"/>
          </a:p>
        </p:txBody>
      </p:sp>
    </p:spTree>
    <p:extLst>
      <p:ext uri="{BB962C8B-B14F-4D97-AF65-F5344CB8AC3E}">
        <p14:creationId xmlns:p14="http://schemas.microsoft.com/office/powerpoint/2010/main" val="3519948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Continued from previous slide - refer to slide information while discussing the identified actions with participants if necessary</a:t>
            </a:r>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35</a:t>
            </a:fld>
            <a:endParaRPr lang="en-AU"/>
          </a:p>
        </p:txBody>
      </p:sp>
    </p:spTree>
    <p:extLst>
      <p:ext uri="{BB962C8B-B14F-4D97-AF65-F5344CB8AC3E}">
        <p14:creationId xmlns:p14="http://schemas.microsoft.com/office/powerpoint/2010/main" val="434209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 and discuss with participants as necessary.</a:t>
            </a:r>
          </a:p>
          <a:p>
            <a:endParaRPr lang="en-AU" sz="1050" dirty="0"/>
          </a:p>
          <a:p>
            <a:r>
              <a:rPr lang="en-AU" sz="1050" dirty="0"/>
              <a:t>Discuss the importance of identifying any water safety hazards around the home and the risks they may pose to young children, remembering that most drowning deaths occur when parent’s or caregivers attention is divided or else where</a:t>
            </a:r>
            <a:r>
              <a:rPr lang="en-AU" dirty="0"/>
              <a:t>.</a:t>
            </a:r>
          </a:p>
          <a:p>
            <a:endParaRPr lang="en-AU" dirty="0"/>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36</a:t>
            </a:fld>
            <a:endParaRPr lang="en-AU"/>
          </a:p>
        </p:txBody>
      </p:sp>
    </p:spTree>
    <p:extLst>
      <p:ext uri="{BB962C8B-B14F-4D97-AF65-F5344CB8AC3E}">
        <p14:creationId xmlns:p14="http://schemas.microsoft.com/office/powerpoint/2010/main" val="729250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Continued on from the previous slide – refer to the slide information and discuss with participants.</a:t>
            </a:r>
          </a:p>
          <a:p>
            <a:endParaRPr lang="en-AU" sz="1050" dirty="0"/>
          </a:p>
          <a:p>
            <a:endParaRPr lang="en-AU" sz="1050" dirty="0"/>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37</a:t>
            </a:fld>
            <a:endParaRPr lang="en-AU"/>
          </a:p>
        </p:txBody>
      </p:sp>
    </p:spTree>
    <p:extLst>
      <p:ext uri="{BB962C8B-B14F-4D97-AF65-F5344CB8AC3E}">
        <p14:creationId xmlns:p14="http://schemas.microsoft.com/office/powerpoint/2010/main" val="3535522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Refer to slide information and discuss with participants.</a:t>
            </a:r>
          </a:p>
          <a:p>
            <a:endParaRPr lang="en-AU" sz="1050" dirty="0"/>
          </a:p>
          <a:p>
            <a:r>
              <a:rPr lang="en-AU" sz="1050" dirty="0"/>
              <a:t>Easy access to water and lack of direct adult supervision by parents or caregivers are the main factors in child drowning deaths on farms.</a:t>
            </a:r>
          </a:p>
          <a:p>
            <a:endParaRPr lang="en-AU" sz="1050" dirty="0"/>
          </a:p>
          <a:p>
            <a:r>
              <a:rPr lang="en-AU" sz="1050" dirty="0"/>
              <a:t>While it’s understandable that not all large bodies of water can be fenced off, implementing some simple measures can be put in place to make farm environments as safe as possible:</a:t>
            </a:r>
          </a:p>
          <a:p>
            <a:endParaRPr lang="en-AU" sz="1050" dirty="0"/>
          </a:p>
          <a:p>
            <a:pPr marL="171450" indent="-171450">
              <a:buFont typeface="Arial" panose="020B0604020202020204" pitchFamily="34" charset="0"/>
              <a:buChar char="•"/>
            </a:pPr>
            <a:r>
              <a:rPr lang="en-GB" sz="1050" b="0" i="0" dirty="0">
                <a:solidFill>
                  <a:srgbClr val="373F41"/>
                </a:solidFill>
                <a:effectLst/>
                <a:latin typeface="Frutiger LT W01_55 Roma1475738"/>
              </a:rPr>
              <a:t>ensure children are actively supervised and create child safe play areas to restrict access to water. Child safe play areas restrict a child’s access to water by creating a barrier between the child and a drowning hazard.</a:t>
            </a:r>
          </a:p>
          <a:p>
            <a:pPr marL="171450" indent="-171450">
              <a:buFont typeface="Arial" panose="020B0604020202020204" pitchFamily="34" charset="0"/>
              <a:buChar char="•"/>
            </a:pPr>
            <a:r>
              <a:rPr lang="en-GB" sz="1050" b="0" i="0" dirty="0">
                <a:solidFill>
                  <a:srgbClr val="373F41"/>
                </a:solidFill>
                <a:effectLst/>
                <a:latin typeface="Frutiger LT W01_55 Roma1475738"/>
              </a:rPr>
              <a:t>fill in any unused holes where water can gather such as ditches, dips and postholes. Water storage such as wells and tanks should be securely covered.</a:t>
            </a:r>
          </a:p>
          <a:p>
            <a:endParaRPr lang="en-AU" dirty="0"/>
          </a:p>
          <a:p>
            <a:r>
              <a:rPr lang="en-AU" sz="1000" dirty="0"/>
              <a:t>Encourage participants to visit the RSL Australia website to obtain more information around ‘Farm water safety’.</a:t>
            </a:r>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38</a:t>
            </a:fld>
            <a:endParaRPr lang="en-AU"/>
          </a:p>
        </p:txBody>
      </p:sp>
    </p:spTree>
    <p:extLst>
      <p:ext uri="{BB962C8B-B14F-4D97-AF65-F5344CB8AC3E}">
        <p14:creationId xmlns:p14="http://schemas.microsoft.com/office/powerpoint/2010/main" val="2053302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000" dirty="0">
                <a:latin typeface="Arial" panose="020B0604020202020204" pitchFamily="34" charset="0"/>
                <a:cs typeface="Arial" panose="020B0604020202020204" pitchFamily="34" charset="0"/>
              </a:rPr>
              <a:t>Refer to slide for information</a:t>
            </a:r>
          </a:p>
          <a:p>
            <a:pPr>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Portable pools pose a serious drowning risk to small children. Even with very little water, it only takes seconds for a child to drown in a portable pool. Portable pools are intended for short term use, and should be emptied after each and every use as children have drowned when this has not occurred.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Young children are curious in nature and are also top heavy, so when looking or leaning over into water or reaching for an object they can easily fall into the water and drown in just a few centimetres of water in a matter of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If the portable pool contains a large volume of water (more than 300mm) and/or is not able to be emptied after every use, then it requires a compliant fence.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39</a:t>
            </a:fld>
            <a:endParaRPr lang="en-AU"/>
          </a:p>
        </p:txBody>
      </p:sp>
    </p:spTree>
    <p:extLst>
      <p:ext uri="{BB962C8B-B14F-4D97-AF65-F5344CB8AC3E}">
        <p14:creationId xmlns:p14="http://schemas.microsoft.com/office/powerpoint/2010/main" val="353041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It may be that many of you are familiar with the importance of water safety, however it’s always good to have a refresher and to ensure you familiarise yourselves with the most recent stats regarding water safety, especially water safety for children and young people.</a:t>
            </a:r>
          </a:p>
          <a:p>
            <a:endParaRPr lang="en-AU" sz="1050" dirty="0"/>
          </a:p>
          <a:p>
            <a:r>
              <a:rPr lang="en-AU" sz="1050" dirty="0"/>
              <a:t>This training will focus on enhancing your ability to identify water risk factors for children and young people and how to reduce these risks.</a:t>
            </a:r>
          </a:p>
        </p:txBody>
      </p:sp>
      <p:sp>
        <p:nvSpPr>
          <p:cNvPr id="4" name="Slide Number Placeholder 3"/>
          <p:cNvSpPr>
            <a:spLocks noGrp="1"/>
          </p:cNvSpPr>
          <p:nvPr>
            <p:ph type="sldNum" sz="quarter" idx="5"/>
          </p:nvPr>
        </p:nvSpPr>
        <p:spPr/>
        <p:txBody>
          <a:bodyPr/>
          <a:lstStyle/>
          <a:p>
            <a:fld id="{D077BFC6-6EC4-4B24-A0C1-3B9E0BB0F61A}" type="slidenum">
              <a:rPr lang="en-AU" smtClean="0"/>
              <a:t>4</a:t>
            </a:fld>
            <a:endParaRPr lang="en-AU"/>
          </a:p>
        </p:txBody>
      </p:sp>
    </p:spTree>
    <p:extLst>
      <p:ext uri="{BB962C8B-B14F-4D97-AF65-F5344CB8AC3E}">
        <p14:creationId xmlns:p14="http://schemas.microsoft.com/office/powerpoint/2010/main" val="282348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 and discuss with participants where required.</a:t>
            </a:r>
          </a:p>
        </p:txBody>
      </p:sp>
      <p:sp>
        <p:nvSpPr>
          <p:cNvPr id="4" name="Slide Number Placeholder 3"/>
          <p:cNvSpPr>
            <a:spLocks noGrp="1"/>
          </p:cNvSpPr>
          <p:nvPr>
            <p:ph type="sldNum" sz="quarter" idx="5"/>
          </p:nvPr>
        </p:nvSpPr>
        <p:spPr/>
        <p:txBody>
          <a:bodyPr/>
          <a:lstStyle/>
          <a:p>
            <a:fld id="{D077BFC6-6EC4-4B24-A0C1-3B9E0BB0F61A}" type="slidenum">
              <a:rPr lang="en-AU" smtClean="0"/>
              <a:t>40</a:t>
            </a:fld>
            <a:endParaRPr lang="en-AU"/>
          </a:p>
        </p:txBody>
      </p:sp>
    </p:spTree>
    <p:extLst>
      <p:ext uri="{BB962C8B-B14F-4D97-AF65-F5344CB8AC3E}">
        <p14:creationId xmlns:p14="http://schemas.microsoft.com/office/powerpoint/2010/main" val="3468458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t>Pool toys are any objects that are used for entertainment in and around the water. They include noodles, floaties, dive rings, inflatable rings, kickboards, beach balls and inflatable rafts. They can be a lot of fun, but it is important to be aware of the dangers they can present.</a:t>
            </a:r>
          </a:p>
          <a:p>
            <a:endParaRPr lang="en-GB" sz="1050" dirty="0"/>
          </a:p>
          <a:p>
            <a:r>
              <a:rPr lang="en-GB" sz="1050" dirty="0"/>
              <a:t>Refer to the slide for more information and discuss with participants</a:t>
            </a:r>
          </a:p>
          <a:p>
            <a:endParaRPr lang="en-GB" sz="1050" dirty="0"/>
          </a:p>
          <a:p>
            <a:r>
              <a:rPr lang="en-GB" sz="1050" dirty="0"/>
              <a:t>Pool toys can also be used to reach someone in trouble, although only as a last resort, RSL recommends that using a reach pole or personal floatation device as part of rescue and recommends that one of these items is stored around the pool for emergencies.</a:t>
            </a:r>
          </a:p>
          <a:p>
            <a:endParaRPr lang="en-GB" sz="1050" dirty="0"/>
          </a:p>
          <a:p>
            <a:endParaRPr lang="en-AU" sz="1050" dirty="0"/>
          </a:p>
        </p:txBody>
      </p:sp>
      <p:sp>
        <p:nvSpPr>
          <p:cNvPr id="4" name="Slide Number Placeholder 3"/>
          <p:cNvSpPr>
            <a:spLocks noGrp="1"/>
          </p:cNvSpPr>
          <p:nvPr>
            <p:ph type="sldNum" sz="quarter" idx="5"/>
          </p:nvPr>
        </p:nvSpPr>
        <p:spPr/>
        <p:txBody>
          <a:bodyPr/>
          <a:lstStyle/>
          <a:p>
            <a:fld id="{D077BFC6-6EC4-4B24-A0C1-3B9E0BB0F61A}" type="slidenum">
              <a:rPr lang="en-AU" smtClean="0"/>
              <a:t>41</a:t>
            </a:fld>
            <a:endParaRPr lang="en-AU"/>
          </a:p>
        </p:txBody>
      </p:sp>
    </p:spTree>
    <p:extLst>
      <p:ext uri="{BB962C8B-B14F-4D97-AF65-F5344CB8AC3E}">
        <p14:creationId xmlns:p14="http://schemas.microsoft.com/office/powerpoint/2010/main" val="2782152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Refer to slide information and discuss with participants.</a:t>
            </a:r>
          </a:p>
        </p:txBody>
      </p:sp>
      <p:sp>
        <p:nvSpPr>
          <p:cNvPr id="4" name="Slide Number Placeholder 3"/>
          <p:cNvSpPr>
            <a:spLocks noGrp="1"/>
          </p:cNvSpPr>
          <p:nvPr>
            <p:ph type="sldNum" sz="quarter" idx="5"/>
          </p:nvPr>
        </p:nvSpPr>
        <p:spPr/>
        <p:txBody>
          <a:bodyPr/>
          <a:lstStyle/>
          <a:p>
            <a:fld id="{D077BFC6-6EC4-4B24-A0C1-3B9E0BB0F61A}" type="slidenum">
              <a:rPr lang="en-AU" smtClean="0"/>
              <a:t>42</a:t>
            </a:fld>
            <a:endParaRPr lang="en-AU"/>
          </a:p>
        </p:txBody>
      </p:sp>
    </p:spTree>
    <p:extLst>
      <p:ext uri="{BB962C8B-B14F-4D97-AF65-F5344CB8AC3E}">
        <p14:creationId xmlns:p14="http://schemas.microsoft.com/office/powerpoint/2010/main" val="3114702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dirty="0"/>
              <a:t>Refer to slide information and discuss with participants.</a:t>
            </a:r>
          </a:p>
        </p:txBody>
      </p:sp>
      <p:sp>
        <p:nvSpPr>
          <p:cNvPr id="4" name="Slide Number Placeholder 3"/>
          <p:cNvSpPr>
            <a:spLocks noGrp="1"/>
          </p:cNvSpPr>
          <p:nvPr>
            <p:ph type="sldNum" sz="quarter" idx="5"/>
          </p:nvPr>
        </p:nvSpPr>
        <p:spPr/>
        <p:txBody>
          <a:bodyPr/>
          <a:lstStyle/>
          <a:p>
            <a:fld id="{D077BFC6-6EC4-4B24-A0C1-3B9E0BB0F61A}" type="slidenum">
              <a:rPr lang="en-AU" smtClean="0"/>
              <a:t>43</a:t>
            </a:fld>
            <a:endParaRPr lang="en-AU"/>
          </a:p>
        </p:txBody>
      </p:sp>
    </p:spTree>
    <p:extLst>
      <p:ext uri="{BB962C8B-B14F-4D97-AF65-F5344CB8AC3E}">
        <p14:creationId xmlns:p14="http://schemas.microsoft.com/office/powerpoint/2010/main" val="1939443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 and discuss with participants.</a:t>
            </a:r>
          </a:p>
          <a:p>
            <a:endParaRPr lang="en-AU" sz="1050" dirty="0"/>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44</a:t>
            </a:fld>
            <a:endParaRPr lang="en-AU"/>
          </a:p>
        </p:txBody>
      </p:sp>
    </p:spTree>
    <p:extLst>
      <p:ext uri="{BB962C8B-B14F-4D97-AF65-F5344CB8AC3E}">
        <p14:creationId xmlns:p14="http://schemas.microsoft.com/office/powerpoint/2010/main" val="2507146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 and discuss with participants.</a:t>
            </a:r>
          </a:p>
          <a:p>
            <a:endParaRPr lang="en-AU" sz="1050" dirty="0"/>
          </a:p>
          <a:p>
            <a:r>
              <a:rPr lang="en-AU" sz="1050" dirty="0"/>
              <a:t>Advise participants that they can visit the RSL Australia webpage to obtain a free Home Pool Safety Checklist.</a:t>
            </a:r>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45</a:t>
            </a:fld>
            <a:endParaRPr lang="en-AU"/>
          </a:p>
        </p:txBody>
      </p:sp>
    </p:spTree>
    <p:extLst>
      <p:ext uri="{BB962C8B-B14F-4D97-AF65-F5344CB8AC3E}">
        <p14:creationId xmlns:p14="http://schemas.microsoft.com/office/powerpoint/2010/main" val="1866892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 and discuss with participants.</a:t>
            </a:r>
          </a:p>
        </p:txBody>
      </p:sp>
      <p:sp>
        <p:nvSpPr>
          <p:cNvPr id="4" name="Slide Number Placeholder 3"/>
          <p:cNvSpPr>
            <a:spLocks noGrp="1"/>
          </p:cNvSpPr>
          <p:nvPr>
            <p:ph type="sldNum" sz="quarter" idx="5"/>
          </p:nvPr>
        </p:nvSpPr>
        <p:spPr/>
        <p:txBody>
          <a:bodyPr/>
          <a:lstStyle/>
          <a:p>
            <a:fld id="{D077BFC6-6EC4-4B24-A0C1-3B9E0BB0F61A}" type="slidenum">
              <a:rPr lang="en-AU" smtClean="0"/>
              <a:t>46</a:t>
            </a:fld>
            <a:endParaRPr lang="en-AU"/>
          </a:p>
        </p:txBody>
      </p:sp>
    </p:spTree>
    <p:extLst>
      <p:ext uri="{BB962C8B-B14F-4D97-AF65-F5344CB8AC3E}">
        <p14:creationId xmlns:p14="http://schemas.microsoft.com/office/powerpoint/2010/main" val="4099582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371975"/>
          </a:xfrm>
        </p:spPr>
        <p:txBody>
          <a:bodyPr/>
          <a:lstStyle/>
          <a:p>
            <a:r>
              <a:rPr lang="en-AU" sz="1050" dirty="0"/>
              <a:t>RSL Australia identifies 4 key actions for keeping children safe around water:</a:t>
            </a:r>
          </a:p>
          <a:p>
            <a:endParaRPr lang="en-AU" sz="1050" dirty="0"/>
          </a:p>
          <a:p>
            <a:pPr marL="171450" indent="-171450">
              <a:buFont typeface="Arial" panose="020B0604020202020204" pitchFamily="34" charset="0"/>
              <a:buChar char="•"/>
            </a:pPr>
            <a:r>
              <a:rPr lang="en-AU" sz="1050" b="1" dirty="0"/>
              <a:t>Supervise</a:t>
            </a:r>
            <a:r>
              <a:rPr lang="en-AU" sz="1050" dirty="0"/>
              <a:t> </a:t>
            </a:r>
            <a:r>
              <a:rPr lang="en-AU" sz="1050" i="1" dirty="0"/>
              <a:t>– </a:t>
            </a:r>
            <a:r>
              <a:rPr lang="en-GB" sz="1050" b="0" dirty="0">
                <a:solidFill>
                  <a:srgbClr val="373F41"/>
                </a:solidFill>
                <a:effectLst/>
                <a:latin typeface="Frutiger LT W01_55 Roma1475738"/>
              </a:rPr>
              <a:t>Active supervision means focusing all of your attention on your children all of the time, when they are in, on or around the water. Parents need to be within arms’ reach, interacting with children and ready to enter the water in case of an emergency. When you’re in or around water with your child, supervision should be ‘eyes on’ and ‘hands on’ at all times.</a:t>
            </a:r>
          </a:p>
          <a:p>
            <a:pPr marL="171450" indent="-171450">
              <a:buFont typeface="Arial" panose="020B0604020202020204" pitchFamily="34" charset="0"/>
              <a:buChar char="•"/>
            </a:pPr>
            <a:endParaRPr lang="en-GB" sz="1050" b="0" dirty="0">
              <a:solidFill>
                <a:srgbClr val="373F41"/>
              </a:solidFill>
              <a:effectLst/>
              <a:latin typeface="Frutiger LT W01_55 Roma1475738"/>
            </a:endParaRPr>
          </a:p>
          <a:p>
            <a:pPr marL="171450" indent="-171450">
              <a:buFont typeface="Arial" panose="020B0604020202020204" pitchFamily="34" charset="0"/>
              <a:buChar char="•"/>
            </a:pPr>
            <a:r>
              <a:rPr lang="en-AU" sz="1050" b="1" dirty="0"/>
              <a:t>Restrict</a:t>
            </a:r>
            <a:r>
              <a:rPr lang="en-AU" sz="1050" dirty="0"/>
              <a:t> – </a:t>
            </a:r>
            <a:r>
              <a:rPr lang="en-GB" sz="1050" b="0" i="0" dirty="0">
                <a:solidFill>
                  <a:srgbClr val="373F41"/>
                </a:solidFill>
                <a:effectLst/>
                <a:latin typeface="Frutiger LT W01_55 Roma1475738"/>
              </a:rPr>
              <a:t>Restricting a child’s access to water can be done by placing a barrier between the child and the water. This can be done by placing a barrier around water, such as a pool fence with a self-closing and self-latching gate, closing the door to the bathroom after use, covering pools, spas and tanks, placing mesh on water features and fish ponds, and securely fastening lids on nappy buckets.</a:t>
            </a:r>
          </a:p>
          <a:p>
            <a:pPr marL="171450" indent="-171450">
              <a:buFont typeface="Arial" panose="020B0604020202020204" pitchFamily="34" charset="0"/>
              <a:buChar char="•"/>
            </a:pPr>
            <a:endParaRPr lang="en-GB" sz="1050" b="0" i="0" dirty="0">
              <a:solidFill>
                <a:srgbClr val="373F41"/>
              </a:solidFill>
              <a:effectLst/>
              <a:latin typeface="Frutiger LT W01_55 Roma1475738"/>
            </a:endParaRPr>
          </a:p>
          <a:p>
            <a:pPr>
              <a:lnSpc>
                <a:spcPct val="150000"/>
              </a:lnSpc>
            </a:pPr>
            <a:endParaRPr lang="en-GB" sz="200" b="0" i="0" dirty="0">
              <a:solidFill>
                <a:srgbClr val="373F41"/>
              </a:solidFill>
              <a:effectLst/>
              <a:latin typeface="Frutiger LT W01_55 Roma1475738"/>
            </a:endParaRPr>
          </a:p>
          <a:p>
            <a:pPr marL="171450" indent="-171450">
              <a:buFont typeface="Arial" panose="020B0604020202020204" pitchFamily="34" charset="0"/>
              <a:buChar char="•"/>
            </a:pPr>
            <a:r>
              <a:rPr lang="en-AU" sz="1050" b="1" dirty="0"/>
              <a:t>Teach</a:t>
            </a:r>
            <a:r>
              <a:rPr lang="en-AU" sz="1050" dirty="0"/>
              <a:t> – </a:t>
            </a:r>
            <a:r>
              <a:rPr lang="en-GB" sz="1050" b="0" i="0" dirty="0">
                <a:solidFill>
                  <a:srgbClr val="373F41"/>
                </a:solidFill>
                <a:effectLst/>
                <a:latin typeface="Frutiger LT W01_55 Roma1475738"/>
              </a:rPr>
              <a:t>It is important to discuss water safety with your child and set some rules about what to do around water and how to use them consistently in all water environments. This includes teaching them to check for and remove water hazards.</a:t>
            </a:r>
          </a:p>
          <a:p>
            <a:pPr marL="171450" indent="-171450">
              <a:buFont typeface="Arial" panose="020B0604020202020204" pitchFamily="34" charset="0"/>
              <a:buChar char="•"/>
            </a:pPr>
            <a:endParaRPr lang="en-AU" sz="1050" dirty="0"/>
          </a:p>
          <a:p>
            <a:pPr marL="171450" indent="-171450" algn="l">
              <a:buFont typeface="Arial" panose="020B0604020202020204" pitchFamily="34" charset="0"/>
              <a:buChar char="•"/>
            </a:pPr>
            <a:r>
              <a:rPr lang="en-AU" sz="1050" b="1" dirty="0"/>
              <a:t>Respond </a:t>
            </a:r>
            <a:r>
              <a:rPr lang="en-AU" sz="1050" dirty="0"/>
              <a:t>– </a:t>
            </a:r>
            <a:r>
              <a:rPr lang="en-GB" sz="1050" b="0" i="0" dirty="0">
                <a:solidFill>
                  <a:srgbClr val="373F41"/>
                </a:solidFill>
                <a:effectLst/>
                <a:latin typeface="Frutiger LT W01_55 Roma1475738"/>
              </a:rPr>
              <a:t>Learn how to carry out </a:t>
            </a:r>
            <a:r>
              <a:rPr lang="en-GB" sz="1050" i="0" dirty="0">
                <a:effectLst/>
                <a:latin typeface="Frutiger LT W01_65 Bold1475746"/>
                <a:hlinkClick r:id="rId3" tooltip="Basic Life Support">
                  <a:extLst>
                    <a:ext uri="{A12FA001-AC4F-418D-AE19-62706E023703}">
                      <ahyp:hlinkClr xmlns:ahyp="http://schemas.microsoft.com/office/drawing/2018/hyperlinkcolor" val="tx"/>
                    </a:ext>
                  </a:extLst>
                </a:hlinkClick>
              </a:rPr>
              <a:t>cardiopulmonary resuscitation (CPR)</a:t>
            </a:r>
            <a:r>
              <a:rPr lang="en-GB" sz="1050" i="0" dirty="0">
                <a:effectLst/>
                <a:latin typeface="Frutiger LT W01_55 Roma1475738"/>
              </a:rPr>
              <a:t> </a:t>
            </a:r>
            <a:r>
              <a:rPr lang="en-GB" sz="1050" b="0" i="0" dirty="0">
                <a:solidFill>
                  <a:srgbClr val="373F41"/>
                </a:solidFill>
                <a:effectLst/>
                <a:latin typeface="Frutiger LT W01_55 Roma1475738"/>
              </a:rPr>
              <a:t>and call Triple Zero (000) in an emergency.  CPR involves stimulating the heart and breathing air into the lungs to preserve or restore life. Resuscitation involves establishing or maintaining an airway, breathing and circulation.</a:t>
            </a:r>
          </a:p>
        </p:txBody>
      </p:sp>
      <p:sp>
        <p:nvSpPr>
          <p:cNvPr id="4" name="Slide Number Placeholder 3"/>
          <p:cNvSpPr>
            <a:spLocks noGrp="1"/>
          </p:cNvSpPr>
          <p:nvPr>
            <p:ph type="sldNum" sz="quarter" idx="5"/>
          </p:nvPr>
        </p:nvSpPr>
        <p:spPr/>
        <p:txBody>
          <a:bodyPr/>
          <a:lstStyle/>
          <a:p>
            <a:fld id="{D077BFC6-6EC4-4B24-A0C1-3B9E0BB0F61A}" type="slidenum">
              <a:rPr lang="en-AU" smtClean="0"/>
              <a:t>47</a:t>
            </a:fld>
            <a:endParaRPr lang="en-AU"/>
          </a:p>
        </p:txBody>
      </p:sp>
    </p:spTree>
    <p:extLst>
      <p:ext uri="{BB962C8B-B14F-4D97-AF65-F5344CB8AC3E}">
        <p14:creationId xmlns:p14="http://schemas.microsoft.com/office/powerpoint/2010/main" val="1508022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77BFC6-6EC4-4B24-A0C1-3B9E0BB0F61A}" type="slidenum">
              <a:rPr lang="en-AU" smtClean="0"/>
              <a:t>48</a:t>
            </a:fld>
            <a:endParaRPr lang="en-AU"/>
          </a:p>
        </p:txBody>
      </p:sp>
    </p:spTree>
    <p:extLst>
      <p:ext uri="{BB962C8B-B14F-4D97-AF65-F5344CB8AC3E}">
        <p14:creationId xmlns:p14="http://schemas.microsoft.com/office/powerpoint/2010/main" val="730988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Refer to slide information and discuss with participants if required.</a:t>
            </a:r>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49</a:t>
            </a:fld>
            <a:endParaRPr lang="en-AU"/>
          </a:p>
        </p:txBody>
      </p:sp>
    </p:spTree>
    <p:extLst>
      <p:ext uri="{BB962C8B-B14F-4D97-AF65-F5344CB8AC3E}">
        <p14:creationId xmlns:p14="http://schemas.microsoft.com/office/powerpoint/2010/main" val="11993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AU" sz="1050" dirty="0"/>
              <a:t>To begin we’ll look at what we mean by drowning.</a:t>
            </a:r>
          </a:p>
          <a:p>
            <a:endParaRPr lang="en-AU" sz="1050" dirty="0"/>
          </a:p>
          <a:p>
            <a:r>
              <a:rPr lang="en-AU" sz="1050" dirty="0"/>
              <a:t>Have a read of the definition that has been provided by the World Health Organisation (WHO) – </a:t>
            </a:r>
            <a:r>
              <a:rPr lang="en-AU" sz="1050" i="1" dirty="0"/>
              <a:t>pause to allow participants time to read the definition</a:t>
            </a:r>
            <a:r>
              <a:rPr lang="en-AU" sz="1050" dirty="0"/>
              <a:t>.</a:t>
            </a:r>
          </a:p>
          <a:p>
            <a:endParaRPr lang="en-AU" sz="1050" dirty="0"/>
          </a:p>
          <a:p>
            <a:r>
              <a:rPr lang="en-GB" sz="1050" dirty="0"/>
              <a:t>This definition seems simple enough but the World Health Organisation (WHO) took many years to agree on a uniform definition that would be accepted worldwide. </a:t>
            </a:r>
          </a:p>
          <a:p>
            <a:endParaRPr lang="en-GB" sz="1050" dirty="0"/>
          </a:p>
          <a:p>
            <a:r>
              <a:rPr lang="en-GB" sz="1050" dirty="0"/>
              <a:t>This only happened in 2002. Prior to that there were about 33 definitions of drowning that were in use. </a:t>
            </a:r>
          </a:p>
          <a:p>
            <a:endParaRPr lang="en-GB" sz="1050" dirty="0"/>
          </a:p>
          <a:p>
            <a:r>
              <a:rPr lang="en-GB" sz="1050" dirty="0"/>
              <a:t>You may be familiar with some of these:</a:t>
            </a:r>
          </a:p>
          <a:p>
            <a:pPr marL="171450" indent="-171450">
              <a:buFont typeface="Arial" panose="020B0604020202020204" pitchFamily="34" charset="0"/>
              <a:buChar char="•"/>
            </a:pPr>
            <a:r>
              <a:rPr lang="en-GB" sz="1050" dirty="0"/>
              <a:t>Near drowning</a:t>
            </a:r>
          </a:p>
          <a:p>
            <a:pPr marL="171450" indent="-171450">
              <a:buFont typeface="Arial" panose="020B0604020202020204" pitchFamily="34" charset="0"/>
              <a:buChar char="•"/>
            </a:pPr>
            <a:r>
              <a:rPr lang="en-GB" sz="1050" dirty="0"/>
              <a:t>Dry drowning and wet drowning</a:t>
            </a:r>
          </a:p>
          <a:p>
            <a:pPr marL="171450" indent="-171450">
              <a:buFont typeface="Arial" panose="020B0604020202020204" pitchFamily="34" charset="0"/>
              <a:buChar char="•"/>
            </a:pPr>
            <a:r>
              <a:rPr lang="en-GB" sz="1050" dirty="0"/>
              <a:t>Secondary drowning</a:t>
            </a:r>
          </a:p>
          <a:p>
            <a:pPr marL="171450" indent="-171450">
              <a:buFont typeface="Arial" panose="020B0604020202020204" pitchFamily="34" charset="0"/>
              <a:buChar char="•"/>
            </a:pPr>
            <a:r>
              <a:rPr lang="en-GB" sz="1050" dirty="0"/>
              <a:t>Passive drowning</a:t>
            </a:r>
          </a:p>
          <a:p>
            <a:pPr marL="171450" indent="-171450">
              <a:buFont typeface="Arial" panose="020B0604020202020204" pitchFamily="34" charset="0"/>
              <a:buChar char="•"/>
            </a:pPr>
            <a:r>
              <a:rPr lang="en-GB" sz="1050" dirty="0"/>
              <a:t>Silent drowning.</a:t>
            </a:r>
          </a:p>
          <a:p>
            <a:endParaRPr lang="en-GB" sz="1050" dirty="0"/>
          </a:p>
          <a:p>
            <a:r>
              <a:rPr lang="en-GB" sz="1050" dirty="0"/>
              <a:t>There are 2 outcomes from drowning:</a:t>
            </a:r>
          </a:p>
          <a:p>
            <a:pPr marL="171450" indent="-171450">
              <a:buFont typeface="Arial" panose="020B0604020202020204" pitchFamily="34" charset="0"/>
              <a:buChar char="•"/>
            </a:pPr>
            <a:r>
              <a:rPr lang="en-GB" sz="1050" dirty="0"/>
              <a:t>Fatal drowning - Death</a:t>
            </a:r>
          </a:p>
          <a:p>
            <a:pPr marL="171450" indent="-171450">
              <a:buFont typeface="Arial" panose="020B0604020202020204" pitchFamily="34" charset="0"/>
              <a:buChar char="•"/>
            </a:pPr>
            <a:r>
              <a:rPr lang="en-GB" sz="1050" dirty="0"/>
              <a:t>Non-fatal drowning</a:t>
            </a:r>
          </a:p>
          <a:p>
            <a:pPr marL="628650" lvl="1" indent="-171450">
              <a:buFont typeface="Arial" panose="020B0604020202020204" pitchFamily="34" charset="0"/>
              <a:buChar char="•"/>
            </a:pPr>
            <a:r>
              <a:rPr lang="en-GB" sz="1050" dirty="0"/>
              <a:t>Morbidity – </a:t>
            </a:r>
            <a:r>
              <a:rPr lang="en-GB" sz="1050" i="1" dirty="0"/>
              <a:t>where a person will have ongoing medical conditions as a result of a drowning</a:t>
            </a:r>
          </a:p>
          <a:p>
            <a:pPr marL="628650" lvl="1" indent="-171450">
              <a:buFont typeface="Arial" panose="020B0604020202020204" pitchFamily="34" charset="0"/>
              <a:buChar char="•"/>
            </a:pPr>
            <a:r>
              <a:rPr lang="en-GB" sz="1050" dirty="0"/>
              <a:t>No morbidity </a:t>
            </a:r>
          </a:p>
          <a:p>
            <a:endParaRPr lang="en-GB" dirty="0"/>
          </a:p>
        </p:txBody>
      </p:sp>
      <p:sp>
        <p:nvSpPr>
          <p:cNvPr id="4" name="Slide Number Placeholder 3"/>
          <p:cNvSpPr>
            <a:spLocks noGrp="1"/>
          </p:cNvSpPr>
          <p:nvPr>
            <p:ph type="sldNum" sz="quarter" idx="5"/>
          </p:nvPr>
        </p:nvSpPr>
        <p:spPr/>
        <p:txBody>
          <a:bodyPr/>
          <a:lstStyle/>
          <a:p>
            <a:fld id="{D077BFC6-6EC4-4B24-A0C1-3B9E0BB0F61A}" type="slidenum">
              <a:rPr lang="en-AU" smtClean="0"/>
              <a:t>5</a:t>
            </a:fld>
            <a:endParaRPr lang="en-AU"/>
          </a:p>
        </p:txBody>
      </p:sp>
    </p:spTree>
    <p:extLst>
      <p:ext uri="{BB962C8B-B14F-4D97-AF65-F5344CB8AC3E}">
        <p14:creationId xmlns:p14="http://schemas.microsoft.com/office/powerpoint/2010/main" val="408061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Although public pools have lifeguards to help you keep your family safe, they cannot supervise or watch children for you, you will still need to supervise children at all times while at the pool.  You will need to keep your focus on them at all times when they are in or around the water and preferably be in the water with them or within arms length.</a:t>
            </a:r>
          </a:p>
          <a:p>
            <a:endParaRPr lang="en-AU" sz="1000" dirty="0"/>
          </a:p>
          <a:p>
            <a:r>
              <a:rPr lang="en-AU" sz="1000" dirty="0"/>
              <a:t>Parents and caregivers should:</a:t>
            </a:r>
          </a:p>
          <a:p>
            <a:pPr marL="171450" indent="-171450">
              <a:lnSpc>
                <a:spcPct val="150000"/>
              </a:lnSpc>
              <a:buFont typeface="Arial" panose="020B0604020202020204" pitchFamily="34" charset="0"/>
              <a:buChar char="•"/>
            </a:pPr>
            <a:r>
              <a:rPr lang="en-AU" sz="1000" dirty="0"/>
              <a:t>Watch the children who are with you at the pool</a:t>
            </a:r>
          </a:p>
          <a:p>
            <a:pPr marL="171450" indent="-171450">
              <a:lnSpc>
                <a:spcPct val="150000"/>
              </a:lnSpc>
              <a:buFont typeface="Arial" panose="020B0604020202020204" pitchFamily="34" charset="0"/>
              <a:buChar char="•"/>
            </a:pPr>
            <a:r>
              <a:rPr lang="en-AU" sz="1000" dirty="0"/>
              <a:t>Know that lifeguards are there to watch everyone in the pool and not just the children that are with you, they are not babysitters</a:t>
            </a:r>
          </a:p>
          <a:p>
            <a:pPr marL="171450" indent="-171450">
              <a:lnSpc>
                <a:spcPct val="150000"/>
              </a:lnSpc>
              <a:buFont typeface="Arial" panose="020B0604020202020204" pitchFamily="34" charset="0"/>
              <a:buChar char="•"/>
            </a:pPr>
            <a:r>
              <a:rPr lang="en-AU" sz="1000" dirty="0"/>
              <a:t>Be aware that other adults are not watching the children in your care</a:t>
            </a:r>
          </a:p>
          <a:p>
            <a:pPr marL="171450" indent="-171450">
              <a:lnSpc>
                <a:spcPct val="150000"/>
              </a:lnSpc>
              <a:buFont typeface="Arial" panose="020B0604020202020204" pitchFamily="34" charset="0"/>
              <a:buChar char="•"/>
            </a:pPr>
            <a:r>
              <a:rPr lang="en-AU" sz="1000" dirty="0"/>
              <a:t>Remember that you are responsible for the safety of the children in your care</a:t>
            </a:r>
          </a:p>
          <a:p>
            <a:pPr marL="171450" indent="-171450">
              <a:lnSpc>
                <a:spcPct val="150000"/>
              </a:lnSpc>
              <a:buFont typeface="Arial" panose="020B0604020202020204" pitchFamily="34" charset="0"/>
              <a:buChar char="•"/>
            </a:pPr>
            <a:endParaRPr lang="en-AU" sz="1000" dirty="0"/>
          </a:p>
          <a:p>
            <a:pPr marL="0" indent="0">
              <a:lnSpc>
                <a:spcPct val="150000"/>
              </a:lnSpc>
              <a:buFont typeface="Arial" panose="020B0604020202020204" pitchFamily="34" charset="0"/>
              <a:buNone/>
            </a:pPr>
            <a:r>
              <a:rPr lang="en-AU" sz="1000" dirty="0"/>
              <a:t>Refer to any other information on the slide and discuss with participants where required.</a:t>
            </a:r>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50</a:t>
            </a:fld>
            <a:endParaRPr lang="en-AU"/>
          </a:p>
        </p:txBody>
      </p:sp>
    </p:spTree>
    <p:extLst>
      <p:ext uri="{BB962C8B-B14F-4D97-AF65-F5344CB8AC3E}">
        <p14:creationId xmlns:p14="http://schemas.microsoft.com/office/powerpoint/2010/main" val="1737481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Continuation from the previous slide – refer to slide information and discuss with participants.</a:t>
            </a:r>
          </a:p>
          <a:p>
            <a:endParaRPr lang="en-AU" sz="1000" dirty="0"/>
          </a:p>
          <a:p>
            <a:r>
              <a:rPr lang="en-AU" sz="1000" dirty="0"/>
              <a:t>Advise participants that they can visit the RSL Australia webpage to find more information on ‘Keeping watch at public pools’.</a:t>
            </a:r>
          </a:p>
        </p:txBody>
      </p:sp>
      <p:sp>
        <p:nvSpPr>
          <p:cNvPr id="4" name="Slide Number Placeholder 3"/>
          <p:cNvSpPr>
            <a:spLocks noGrp="1"/>
          </p:cNvSpPr>
          <p:nvPr>
            <p:ph type="sldNum" sz="quarter" idx="5"/>
          </p:nvPr>
        </p:nvSpPr>
        <p:spPr/>
        <p:txBody>
          <a:bodyPr/>
          <a:lstStyle/>
          <a:p>
            <a:fld id="{D077BFC6-6EC4-4B24-A0C1-3B9E0BB0F61A}" type="slidenum">
              <a:rPr lang="en-AU" smtClean="0"/>
              <a:t>51</a:t>
            </a:fld>
            <a:endParaRPr lang="en-AU"/>
          </a:p>
        </p:txBody>
      </p:sp>
    </p:spTree>
    <p:extLst>
      <p:ext uri="{BB962C8B-B14F-4D97-AF65-F5344CB8AC3E}">
        <p14:creationId xmlns:p14="http://schemas.microsoft.com/office/powerpoint/2010/main" val="3517704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dirty="0">
                <a:solidFill>
                  <a:srgbClr val="373F41"/>
                </a:solidFill>
                <a:effectLst/>
                <a:latin typeface="+mn-lt"/>
              </a:rPr>
              <a:t>Refer to slide information</a:t>
            </a:r>
          </a:p>
          <a:p>
            <a:endParaRPr lang="en-GB" sz="1000" b="0" i="0" dirty="0">
              <a:solidFill>
                <a:srgbClr val="373F41"/>
              </a:solidFill>
              <a:effectLst/>
              <a:latin typeface="+mn-lt"/>
            </a:endParaRPr>
          </a:p>
          <a:p>
            <a:r>
              <a:rPr lang="en-GB" sz="1000" b="0" i="0" dirty="0">
                <a:solidFill>
                  <a:srgbClr val="373F41"/>
                </a:solidFill>
                <a:effectLst/>
                <a:latin typeface="+mn-lt"/>
              </a:rPr>
              <a:t>Flooding is the most common natural disaster in Australia</a:t>
            </a:r>
          </a:p>
          <a:p>
            <a:endParaRPr lang="en-GB" sz="1000" b="0" i="0" dirty="0">
              <a:solidFill>
                <a:srgbClr val="373F41"/>
              </a:solidFill>
              <a:effectLst/>
              <a:latin typeface="+mn-lt"/>
            </a:endParaRPr>
          </a:p>
          <a:p>
            <a:r>
              <a:rPr lang="en-GB" sz="1000" b="0" i="0" dirty="0">
                <a:solidFill>
                  <a:srgbClr val="373F41"/>
                </a:solidFill>
                <a:effectLst/>
                <a:latin typeface="+mn-lt"/>
              </a:rPr>
              <a:t>Even if the water is not very high, it is extremely dangerous to drive in floodwater. Floodwater can hide objects underwater and the quality of the road which may have been weakened or even washed away. Drivers also underestimate the amount of force water can create to displace a car – it only requires 10 to 12 cm of water to cause a car to float.</a:t>
            </a:r>
            <a:endParaRPr lang="en-AU" sz="1000" dirty="0">
              <a:latin typeface="+mn-lt"/>
            </a:endParaRPr>
          </a:p>
        </p:txBody>
      </p:sp>
      <p:sp>
        <p:nvSpPr>
          <p:cNvPr id="4" name="Slide Number Placeholder 3"/>
          <p:cNvSpPr>
            <a:spLocks noGrp="1"/>
          </p:cNvSpPr>
          <p:nvPr>
            <p:ph type="sldNum" sz="quarter" idx="5"/>
          </p:nvPr>
        </p:nvSpPr>
        <p:spPr/>
        <p:txBody>
          <a:bodyPr/>
          <a:lstStyle/>
          <a:p>
            <a:fld id="{D077BFC6-6EC4-4B24-A0C1-3B9E0BB0F61A}" type="slidenum">
              <a:rPr lang="en-AU" smtClean="0"/>
              <a:t>52</a:t>
            </a:fld>
            <a:endParaRPr lang="en-AU"/>
          </a:p>
        </p:txBody>
      </p:sp>
    </p:spTree>
    <p:extLst>
      <p:ext uri="{BB962C8B-B14F-4D97-AF65-F5344CB8AC3E}">
        <p14:creationId xmlns:p14="http://schemas.microsoft.com/office/powerpoint/2010/main" val="4118472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 and discuss with participants where necessary.</a:t>
            </a:r>
          </a:p>
        </p:txBody>
      </p:sp>
      <p:sp>
        <p:nvSpPr>
          <p:cNvPr id="4" name="Slide Number Placeholder 3"/>
          <p:cNvSpPr>
            <a:spLocks noGrp="1"/>
          </p:cNvSpPr>
          <p:nvPr>
            <p:ph type="sldNum" sz="quarter" idx="5"/>
          </p:nvPr>
        </p:nvSpPr>
        <p:spPr/>
        <p:txBody>
          <a:bodyPr/>
          <a:lstStyle/>
          <a:p>
            <a:fld id="{D077BFC6-6EC4-4B24-A0C1-3B9E0BB0F61A}" type="slidenum">
              <a:rPr lang="en-AU" smtClean="0"/>
              <a:t>53</a:t>
            </a:fld>
            <a:endParaRPr lang="en-AU"/>
          </a:p>
        </p:txBody>
      </p:sp>
    </p:spTree>
    <p:extLst>
      <p:ext uri="{BB962C8B-B14F-4D97-AF65-F5344CB8AC3E}">
        <p14:creationId xmlns:p14="http://schemas.microsoft.com/office/powerpoint/2010/main" val="31550770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i="1" dirty="0"/>
              <a:t>Provide quiz to participants and provide time for them to complete.</a:t>
            </a:r>
          </a:p>
          <a:p>
            <a:endParaRPr lang="en-AU" sz="1000" i="1" dirty="0"/>
          </a:p>
          <a:p>
            <a:r>
              <a:rPr lang="en-AU" sz="1000" i="1" dirty="0"/>
              <a:t>Once all have completed go through all answers with participants and then gather all quizzes from participants.</a:t>
            </a:r>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54</a:t>
            </a:fld>
            <a:endParaRPr lang="en-AU"/>
          </a:p>
        </p:txBody>
      </p:sp>
    </p:spTree>
    <p:extLst>
      <p:ext uri="{BB962C8B-B14F-4D97-AF65-F5344CB8AC3E}">
        <p14:creationId xmlns:p14="http://schemas.microsoft.com/office/powerpoint/2010/main" val="15637007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That brings us to the conclusion of the Water Safety Awareness training, we would like to thank you for participating.</a:t>
            </a:r>
          </a:p>
          <a:p>
            <a:endParaRPr lang="en-AU" sz="1000" dirty="0"/>
          </a:p>
          <a:p>
            <a:r>
              <a:rPr lang="en-AU" sz="1000" i="1" dirty="0"/>
              <a:t>Provide an overview of what will happen now (as per your own agency processes) and when participants can expect to receive their certificate of completion</a:t>
            </a:r>
            <a:r>
              <a:rPr lang="en-AU" i="1" dirty="0"/>
              <a:t>.  </a:t>
            </a:r>
          </a:p>
          <a:p>
            <a:endParaRPr lang="en-AU" dirty="0"/>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55</a:t>
            </a:fld>
            <a:endParaRPr lang="en-AU"/>
          </a:p>
        </p:txBody>
      </p:sp>
    </p:spTree>
    <p:extLst>
      <p:ext uri="{BB962C8B-B14F-4D97-AF65-F5344CB8AC3E}">
        <p14:creationId xmlns:p14="http://schemas.microsoft.com/office/powerpoint/2010/main" val="129382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We’re going to watch a short video that’s tells the story of a young boy named Ari, told by his mum.</a:t>
            </a:r>
          </a:p>
        </p:txBody>
      </p:sp>
      <p:sp>
        <p:nvSpPr>
          <p:cNvPr id="4" name="Slide Number Placeholder 3"/>
          <p:cNvSpPr>
            <a:spLocks noGrp="1"/>
          </p:cNvSpPr>
          <p:nvPr>
            <p:ph type="sldNum" sz="quarter" idx="5"/>
          </p:nvPr>
        </p:nvSpPr>
        <p:spPr/>
        <p:txBody>
          <a:bodyPr/>
          <a:lstStyle/>
          <a:p>
            <a:fld id="{D077BFC6-6EC4-4B24-A0C1-3B9E0BB0F61A}" type="slidenum">
              <a:rPr lang="en-AU" smtClean="0"/>
              <a:t>6</a:t>
            </a:fld>
            <a:endParaRPr lang="en-AU"/>
          </a:p>
        </p:txBody>
      </p:sp>
    </p:spTree>
    <p:extLst>
      <p:ext uri="{BB962C8B-B14F-4D97-AF65-F5344CB8AC3E}">
        <p14:creationId xmlns:p14="http://schemas.microsoft.com/office/powerpoint/2010/main" val="111277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The Royal Life Saving National Drowning Report 2021 highlighted that between 01-07-2020 to 30-06-2021:</a:t>
            </a:r>
          </a:p>
          <a:p>
            <a:endParaRPr lang="en-AU" sz="1050" dirty="0"/>
          </a:p>
          <a:p>
            <a:pPr marL="171450" indent="-171450">
              <a:buFont typeface="Arial" panose="020B0604020202020204" pitchFamily="34" charset="0"/>
              <a:buChar char="•"/>
            </a:pPr>
            <a:r>
              <a:rPr lang="en-AU" sz="1050" dirty="0"/>
              <a:t>Nationally 294 people lost their lives to drowning with 674 people experiencing a non-fatal drowning incident</a:t>
            </a:r>
          </a:p>
          <a:p>
            <a:endParaRPr lang="en-AU" sz="1050" dirty="0"/>
          </a:p>
          <a:p>
            <a:r>
              <a:rPr lang="en-AU" sz="1050" dirty="0"/>
              <a:t>The report identified that out of the 294 people who lost their lives in 2020/21, 25 children between the age of 0-4 years drowned, identifying this age group as having the highest drowning risk out of all ages (</a:t>
            </a:r>
            <a:r>
              <a:rPr lang="en-AU" sz="1050" i="1" dirty="0"/>
              <a:t>refer to chart</a:t>
            </a:r>
            <a:r>
              <a:rPr lang="en-AU" sz="1050" dirty="0"/>
              <a:t>), this is an increase of 9% compared with the 10 year average and an increase of 108% compared with 2019/20 period when there were 12 drowning fatalities for children in this age group.</a:t>
            </a:r>
          </a:p>
          <a:p>
            <a:endParaRPr lang="en-AU" sz="1050" dirty="0"/>
          </a:p>
          <a:p>
            <a:r>
              <a:rPr lang="en-AU" sz="1050" dirty="0"/>
              <a:t>The light blue lines provide a comparison with the 10 year average of drowning deaths against the 2020/21 report.</a:t>
            </a:r>
          </a:p>
        </p:txBody>
      </p:sp>
      <p:sp>
        <p:nvSpPr>
          <p:cNvPr id="4" name="Slide Number Placeholder 3"/>
          <p:cNvSpPr>
            <a:spLocks noGrp="1"/>
          </p:cNvSpPr>
          <p:nvPr>
            <p:ph type="sldNum" sz="quarter" idx="5"/>
          </p:nvPr>
        </p:nvSpPr>
        <p:spPr/>
        <p:txBody>
          <a:bodyPr/>
          <a:lstStyle/>
          <a:p>
            <a:fld id="{D077BFC6-6EC4-4B24-A0C1-3B9E0BB0F61A}" type="slidenum">
              <a:rPr lang="en-AU" smtClean="0"/>
              <a:t>7</a:t>
            </a:fld>
            <a:endParaRPr lang="en-AU"/>
          </a:p>
        </p:txBody>
      </p:sp>
    </p:spTree>
    <p:extLst>
      <p:ext uri="{BB962C8B-B14F-4D97-AF65-F5344CB8AC3E}">
        <p14:creationId xmlns:p14="http://schemas.microsoft.com/office/powerpoint/2010/main" val="196228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for information.</a:t>
            </a:r>
          </a:p>
          <a:p>
            <a:endParaRPr lang="en-AU" sz="1050" dirty="0"/>
          </a:p>
          <a:p>
            <a:r>
              <a:rPr lang="en-AU" sz="1050" dirty="0"/>
              <a:t>The survival of a person will be determined by how quickly they are removed from the water and how quickly CPR can be performed.</a:t>
            </a:r>
          </a:p>
          <a:p>
            <a:endParaRPr lang="en-AU" dirty="0"/>
          </a:p>
          <a:p>
            <a:endParaRPr lang="en-AU" dirty="0"/>
          </a:p>
        </p:txBody>
      </p:sp>
      <p:sp>
        <p:nvSpPr>
          <p:cNvPr id="4" name="Slide Number Placeholder 3"/>
          <p:cNvSpPr>
            <a:spLocks noGrp="1"/>
          </p:cNvSpPr>
          <p:nvPr>
            <p:ph type="sldNum" sz="quarter" idx="5"/>
          </p:nvPr>
        </p:nvSpPr>
        <p:spPr/>
        <p:txBody>
          <a:bodyPr/>
          <a:lstStyle/>
          <a:p>
            <a:fld id="{D077BFC6-6EC4-4B24-A0C1-3B9E0BB0F61A}" type="slidenum">
              <a:rPr lang="en-AU" smtClean="0"/>
              <a:t>8</a:t>
            </a:fld>
            <a:endParaRPr lang="en-AU"/>
          </a:p>
        </p:txBody>
      </p:sp>
    </p:spTree>
    <p:extLst>
      <p:ext uri="{BB962C8B-B14F-4D97-AF65-F5344CB8AC3E}">
        <p14:creationId xmlns:p14="http://schemas.microsoft.com/office/powerpoint/2010/main" val="223738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Refer to slide information</a:t>
            </a:r>
          </a:p>
          <a:p>
            <a:endParaRPr lang="en-AU" sz="1050" dirty="0"/>
          </a:p>
          <a:p>
            <a:r>
              <a:rPr lang="en-AU" sz="1050" dirty="0"/>
              <a:t>RLS Australia identified that for the 2020-21 period approximately 13 children and young people fatally drown, nationwide 47 children and young people lost their lives by drowning.</a:t>
            </a:r>
          </a:p>
          <a:p>
            <a:endParaRPr lang="en-AU" sz="1050" dirty="0"/>
          </a:p>
          <a:p>
            <a:r>
              <a:rPr lang="en-AU" sz="1050" dirty="0"/>
              <a:t>RLS Australia have identified that for every drowning incident there are 3 non-fatal drowning incidents (1:3), however for children in the 0-4 year age range the ratio is higher with 8 non-drowning incidents to 1 drowning fatality. (1:8).</a:t>
            </a:r>
          </a:p>
          <a:p>
            <a:endParaRPr lang="en-AU"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Drowning is often thought of as fatal, however some children may not suffer any serious health complications following a non-fatal drowning or they can be significantly impacted by long term health outcomes and quality of life, even premature death.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The care of children who suffer from a non-fatal drowning can require one or both parents or caregivers to take time off work, which can result in a potential loss of income and a great deal of angst and uncertainty for the family, who then may need support to re-establish routines for everyone to reduce the impact of this event, particularly if there are other children also requiring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endParaRPr lang="en-AU" sz="1400" dirty="0"/>
          </a:p>
          <a:p>
            <a:endParaRPr lang="en-AU" sz="1400" dirty="0"/>
          </a:p>
        </p:txBody>
      </p:sp>
      <p:sp>
        <p:nvSpPr>
          <p:cNvPr id="4" name="Slide Number Placeholder 3"/>
          <p:cNvSpPr>
            <a:spLocks noGrp="1"/>
          </p:cNvSpPr>
          <p:nvPr>
            <p:ph type="sldNum" sz="quarter" idx="5"/>
          </p:nvPr>
        </p:nvSpPr>
        <p:spPr/>
        <p:txBody>
          <a:bodyPr/>
          <a:lstStyle/>
          <a:p>
            <a:fld id="{D077BFC6-6EC4-4B24-A0C1-3B9E0BB0F61A}" type="slidenum">
              <a:rPr lang="en-AU" smtClean="0"/>
              <a:t>9</a:t>
            </a:fld>
            <a:endParaRPr lang="en-AU" dirty="0"/>
          </a:p>
        </p:txBody>
      </p:sp>
    </p:spTree>
    <p:extLst>
      <p:ext uri="{BB962C8B-B14F-4D97-AF65-F5344CB8AC3E}">
        <p14:creationId xmlns:p14="http://schemas.microsoft.com/office/powerpoint/2010/main" val="2818430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9752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8737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3302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83106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CA842DC-8DB7-2048-9704-3687E4233107}"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327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CA842DC-8DB7-2048-9704-3687E4233107}"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43256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CA842DC-8DB7-2048-9704-3687E4233107}"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24487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CA842DC-8DB7-2048-9704-3687E4233107}"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52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842DC-8DB7-2048-9704-3687E4233107}"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9297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6739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96837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842DC-8DB7-2048-9704-3687E4233107}" type="datetimeFigureOut">
              <a:rPr lang="en-US" smtClean="0"/>
              <a:t>5/25/2022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B1702-4078-3C41-853C-CC40FC43C511}" type="slidenum">
              <a:rPr lang="en-US" smtClean="0"/>
              <a:t>‹#›</a:t>
            </a:fld>
            <a:endParaRPr lang="en-US"/>
          </a:p>
        </p:txBody>
      </p:sp>
    </p:spTree>
    <p:extLst>
      <p:ext uri="{BB962C8B-B14F-4D97-AF65-F5344CB8AC3E}">
        <p14:creationId xmlns:p14="http://schemas.microsoft.com/office/powerpoint/2010/main" val="62269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l6Fw4CPYzKg?feature=oembed" TargetMode="External"/><Relationship Id="rId5" Type="http://schemas.openxmlformats.org/officeDocument/2006/relationships/image" Target="../media/image30.jpeg"/><Relationship Id="rId4" Type="http://schemas.openxmlformats.org/officeDocument/2006/relationships/hyperlink" Target="https://www.youtube.com/watch?v=l6Fw4CPYzKg&amp;t=273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5.sv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www.netclipart.com/isee/iiJbxTm_test-paper-clipart-at-transparent-png-taking-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kidsafe.com.au/" TargetMode="Externa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JlGbEDHZr1w?feature=oembed" TargetMode="Externa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creativemarket.com/Elvetica/175316-Big-House-Inside-With-Icons-Set"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png"/><Relationship Id="rId7" Type="http://schemas.openxmlformats.org/officeDocument/2006/relationships/image" Target="../media/image57.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hyperlink" Target="https://www.royallifesaving.com.au/stay-safe-active/communities/how-to-keep-children-safe/linked-pages/bathtime-safety" TargetMode="External"/><Relationship Id="rId4" Type="http://schemas.openxmlformats.org/officeDocument/2006/relationships/image" Target="../media/image55.jpeg"/><Relationship Id="rId9" Type="http://schemas.openxmlformats.org/officeDocument/2006/relationships/image" Target="../media/image59.sv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9.sv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hyperlink" Target="https://www.freeimageslive.co.uk/free_stock_image/running-bath-jpg-0"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2.png"/><Relationship Id="rId7"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svg"/></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8.jpe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royallifesaving.com.au/stay-safe-active/locations/farm-water-safety" TargetMode="External"/><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3.sv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aliexpress.com/item/Infant-swimming-pool-large-family-sea-pool-large-adult-bath-tub/32574721632.html" TargetMode="External"/><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3.jpeg"/><Relationship Id="rId7"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jpeg"/></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6.svg"/><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pxhere.com/en/photo/1454847"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hyperlink" Target="https://www.iconfinder.com/icons/1640286/backyard_outdoor_people_play_pool_water_icon" TargetMode="External"/><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82.png"/><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royallifesaving.com.au/__data/assets/pdf_file/0011/40412/KW_A4Checklist2020.pdf" TargetMode="External"/><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hyperlink" Target="https://www.iconfinder.com/icons/1640286/backyard_outdoor_people_play_pool_water_ico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hyperlink" Target="https://www.iconfinder.com/icons/1640286/backyard_outdoor_people_play_pool_water_icon" TargetMode="External"/><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www.iconfinder.com/icons/1640286/backyard_outdoor_people_play_pool_water_icon" TargetMode="Externa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ebstockreview.net/explore/city-clipar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clker.com/clipart-swimming-pool.html"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56.png"/><Relationship Id="rId7" Type="http://schemas.openxmlformats.org/officeDocument/2006/relationships/hyperlink" Target="https://www.clker.com/clipart-swimming-pool.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hyperlink" Target="https://www.royallifesaving.com.au/Aquatic-Risk-and-Guidelines/safety-programs/child-supervision/keep-watch-at-public-pools" TargetMode="External"/><Relationship Id="rId4" Type="http://schemas.openxmlformats.org/officeDocument/2006/relationships/image" Target="../media/image57.svg"/><Relationship Id="rId9"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clipground.com/clipart-flood.html" TargetMode="External"/><Relationship Id="rId4" Type="http://schemas.openxmlformats.org/officeDocument/2006/relationships/image" Target="../media/image90.png"/></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lipground.com/clipart-flood.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hyperlink" Target="https://www.netclipart.com/isee/iiJbxTm_test-paper-clipart-at-transparent-png-taking-a/"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cE7sRG_pF3s?feature=oembed" TargetMode="External"/><Relationship Id="rId5" Type="http://schemas.openxmlformats.org/officeDocument/2006/relationships/image" Target="../media/image12.jpeg"/><Relationship Id="rId4" Type="http://schemas.openxmlformats.org/officeDocument/2006/relationships/hyperlink" Target="https://www.youtube.com/watch?app=desktop&amp;v=cE7sRG_pF3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93BA8-64F1-49F3-9468-603E43D44D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5" name="Title 1"/>
          <p:cNvSpPr>
            <a:spLocks noGrp="1"/>
          </p:cNvSpPr>
          <p:nvPr>
            <p:ph type="ctrTitle"/>
          </p:nvPr>
        </p:nvSpPr>
        <p:spPr>
          <a:xfrm>
            <a:off x="965200" y="965200"/>
            <a:ext cx="10261600" cy="3564869"/>
          </a:xfrm>
        </p:spPr>
        <p:txBody>
          <a:bodyPr>
            <a:normAutofit/>
          </a:bodyPr>
          <a:lstStyle/>
          <a:p>
            <a:pPr algn="l"/>
            <a:r>
              <a:rPr lang="en-US" sz="7200" dirty="0">
                <a:ln w="22225">
                  <a:solidFill>
                    <a:schemeClr val="tx1"/>
                  </a:solidFill>
                  <a:miter lim="800000"/>
                </a:ln>
                <a:effectLst>
                  <a:innerShdw blurRad="63500" dist="50800" dir="16200000">
                    <a:prstClr val="black">
                      <a:alpha val="50000"/>
                    </a:prstClr>
                  </a:innerShdw>
                </a:effectLst>
                <a:latin typeface="Arial Narrow" panose="020B0606020202030204" pitchFamily="34" charset="0"/>
              </a:rPr>
              <a:t>Water Safety Awareness</a:t>
            </a:r>
            <a:endParaRPr lang="en-US" sz="7200" dirty="0">
              <a:ln w="22225">
                <a:solidFill>
                  <a:schemeClr val="tx1"/>
                </a:solidFill>
                <a:miter lim="800000"/>
              </a:ln>
            </a:endParaRPr>
          </a:p>
        </p:txBody>
      </p:sp>
      <p:sp>
        <p:nvSpPr>
          <p:cNvPr id="6" name="Subtitle 2"/>
          <p:cNvSpPr>
            <a:spLocks noGrp="1"/>
          </p:cNvSpPr>
          <p:nvPr>
            <p:ph type="subTitle" idx="1"/>
          </p:nvPr>
        </p:nvSpPr>
        <p:spPr>
          <a:xfrm>
            <a:off x="965200" y="4090739"/>
            <a:ext cx="6722979" cy="1202995"/>
          </a:xfrm>
        </p:spPr>
        <p:txBody>
          <a:bodyPr>
            <a:normAutofit/>
          </a:bodyPr>
          <a:lstStyle/>
          <a:p>
            <a:pPr algn="l"/>
            <a:r>
              <a:rPr lang="en-GB" dirty="0"/>
              <a:t>Keeping our children safe </a:t>
            </a:r>
          </a:p>
          <a:p>
            <a:pPr algn="l"/>
            <a:r>
              <a:rPr lang="en-GB" dirty="0"/>
              <a:t>in and around water</a:t>
            </a:r>
          </a:p>
          <a:p>
            <a:pPr algn="l"/>
            <a:endParaRPr lang="en-US" dirty="0"/>
          </a:p>
        </p:txBody>
      </p:sp>
      <p:sp>
        <p:nvSpPr>
          <p:cNvPr id="3" name="TextBox 2">
            <a:extLst>
              <a:ext uri="{FF2B5EF4-FFF2-40B4-BE49-F238E27FC236}">
                <a16:creationId xmlns:a16="http://schemas.microsoft.com/office/drawing/2014/main" id="{2D3BA401-327F-4425-94E2-EC9BC449F4DF}"/>
              </a:ext>
            </a:extLst>
          </p:cNvPr>
          <p:cNvSpPr txBox="1"/>
          <p:nvPr/>
        </p:nvSpPr>
        <p:spPr>
          <a:xfrm>
            <a:off x="413657" y="6335486"/>
            <a:ext cx="1741714" cy="261610"/>
          </a:xfrm>
          <a:prstGeom prst="rect">
            <a:avLst/>
          </a:prstGeom>
          <a:noFill/>
        </p:spPr>
        <p:txBody>
          <a:bodyPr wrap="square" rtlCol="0">
            <a:spAutoFit/>
          </a:bodyPr>
          <a:lstStyle/>
          <a:p>
            <a:r>
              <a:rPr lang="en-AU" sz="1100" dirty="0"/>
              <a:t>May 2022</a:t>
            </a:r>
          </a:p>
        </p:txBody>
      </p:sp>
    </p:spTree>
    <p:extLst>
      <p:ext uri="{BB962C8B-B14F-4D97-AF65-F5344CB8AC3E}">
        <p14:creationId xmlns:p14="http://schemas.microsoft.com/office/powerpoint/2010/main" val="29355206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8DC4E-51CA-4B17-89F6-C44136BAC255}"/>
              </a:ext>
            </a:extLst>
          </p:cNvPr>
          <p:cNvSpPr>
            <a:spLocks noGrp="1"/>
          </p:cNvSpPr>
          <p:nvPr>
            <p:ph type="title"/>
          </p:nvPr>
        </p:nvSpPr>
        <p:spPr>
          <a:xfrm>
            <a:off x="630936" y="640080"/>
            <a:ext cx="4818888" cy="1481328"/>
          </a:xfrm>
        </p:spPr>
        <p:txBody>
          <a:bodyPr anchor="b">
            <a:normAutofit/>
          </a:bodyPr>
          <a:lstStyle/>
          <a:p>
            <a:pPr>
              <a:lnSpc>
                <a:spcPct val="90000"/>
              </a:lnSpc>
            </a:pPr>
            <a:r>
              <a:rPr lang="en-AU" sz="5000" dirty="0"/>
              <a:t>Drowning risk by age</a:t>
            </a:r>
          </a:p>
        </p:txBody>
      </p:sp>
      <p:sp>
        <p:nvSpPr>
          <p:cNvPr id="4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5E02C-84E6-4D03-A471-6443B83BB751}"/>
              </a:ext>
            </a:extLst>
          </p:cNvPr>
          <p:cNvSpPr>
            <a:spLocks noGrp="1"/>
          </p:cNvSpPr>
          <p:nvPr>
            <p:ph idx="1"/>
          </p:nvPr>
        </p:nvSpPr>
        <p:spPr>
          <a:xfrm>
            <a:off x="630936" y="2660904"/>
            <a:ext cx="4818888" cy="3547872"/>
          </a:xfrm>
        </p:spPr>
        <p:txBody>
          <a:bodyPr anchor="t">
            <a:normAutofit/>
          </a:bodyPr>
          <a:lstStyle/>
          <a:p>
            <a:r>
              <a:rPr lang="en-GB" sz="2200" dirty="0"/>
              <a:t>In Queensland, 231 children aged 0 to 17 years have drowned over the last 16 years (from 2004/2005 to 2019/2020).</a:t>
            </a:r>
          </a:p>
          <a:p>
            <a:endParaRPr lang="en-GB" sz="2200" dirty="0"/>
          </a:p>
          <a:p>
            <a:r>
              <a:rPr lang="en-GB" sz="2200" dirty="0"/>
              <a:t>Each of the different types of water hazard pose different levels of risk to children, depending on their age. </a:t>
            </a:r>
          </a:p>
          <a:p>
            <a:endParaRPr lang="en-AU" sz="2200" dirty="0"/>
          </a:p>
        </p:txBody>
      </p:sp>
      <p:sp>
        <p:nvSpPr>
          <p:cNvPr id="8" name="Flowchart: Delay 7">
            <a:extLst>
              <a:ext uri="{FF2B5EF4-FFF2-40B4-BE49-F238E27FC236}">
                <a16:creationId xmlns:a16="http://schemas.microsoft.com/office/drawing/2014/main" id="{CE039577-A081-4E71-BFFF-D4F9A916D444}"/>
              </a:ext>
            </a:extLst>
          </p:cNvPr>
          <p:cNvSpPr/>
          <p:nvPr/>
        </p:nvSpPr>
        <p:spPr>
          <a:xfrm flipH="1">
            <a:off x="5771534" y="129794"/>
            <a:ext cx="6420466" cy="6719062"/>
          </a:xfrm>
          <a:custGeom>
            <a:avLst/>
            <a:gdLst>
              <a:gd name="connsiteX0" fmla="*/ 0 w 5909187"/>
              <a:gd name="connsiteY0" fmla="*/ 0 h 6719062"/>
              <a:gd name="connsiteX1" fmla="*/ 2954594 w 5909187"/>
              <a:gd name="connsiteY1" fmla="*/ 0 h 6719062"/>
              <a:gd name="connsiteX2" fmla="*/ 5909188 w 5909187"/>
              <a:gd name="connsiteY2" fmla="*/ 3359531 h 6719062"/>
              <a:gd name="connsiteX3" fmla="*/ 2954594 w 5909187"/>
              <a:gd name="connsiteY3" fmla="*/ 6719062 h 6719062"/>
              <a:gd name="connsiteX4" fmla="*/ 0 w 5909187"/>
              <a:gd name="connsiteY4" fmla="*/ 6719062 h 6719062"/>
              <a:gd name="connsiteX5" fmla="*/ 0 w 5909187"/>
              <a:gd name="connsiteY5" fmla="*/ 0 h 6719062"/>
              <a:gd name="connsiteX0" fmla="*/ 0 w 4984956"/>
              <a:gd name="connsiteY0" fmla="*/ 0 h 6719062"/>
              <a:gd name="connsiteX1" fmla="*/ 2954594 w 4984956"/>
              <a:gd name="connsiteY1" fmla="*/ 0 h 6719062"/>
              <a:gd name="connsiteX2" fmla="*/ 4984956 w 4984956"/>
              <a:gd name="connsiteY2" fmla="*/ 3418525 h 6719062"/>
              <a:gd name="connsiteX3" fmla="*/ 2954594 w 4984956"/>
              <a:gd name="connsiteY3" fmla="*/ 6719062 h 6719062"/>
              <a:gd name="connsiteX4" fmla="*/ 0 w 4984956"/>
              <a:gd name="connsiteY4" fmla="*/ 6719062 h 6719062"/>
              <a:gd name="connsiteX5" fmla="*/ 0 w 4984956"/>
              <a:gd name="connsiteY5" fmla="*/ 0 h 67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4956" h="6719062">
                <a:moveTo>
                  <a:pt x="0" y="0"/>
                </a:moveTo>
                <a:lnTo>
                  <a:pt x="2954594" y="0"/>
                </a:lnTo>
                <a:cubicBezTo>
                  <a:pt x="4586371" y="0"/>
                  <a:pt x="4984956" y="1563107"/>
                  <a:pt x="4984956" y="3418525"/>
                </a:cubicBezTo>
                <a:cubicBezTo>
                  <a:pt x="4984956" y="5273943"/>
                  <a:pt x="4586371" y="6719062"/>
                  <a:pt x="2954594" y="6719062"/>
                </a:cubicBezTo>
                <a:lnTo>
                  <a:pt x="0" y="6719062"/>
                </a:lnTo>
                <a:lnTo>
                  <a:pt x="0" y="0"/>
                </a:lnTo>
                <a:close/>
              </a:path>
            </a:pathLst>
          </a:custGeom>
          <a:blipFill dpi="0" rotWithShape="1">
            <a:blip r:embed="rId3" cstate="email">
              <a:alphaModFix amt="70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A3AAF1CC-7AA4-4D77-8298-FF914DF9BA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175"/>
            <a:ext cx="12192000" cy="123825"/>
          </a:xfrm>
          <a:prstGeom prst="rect">
            <a:avLst/>
          </a:prstGeom>
        </p:spPr>
      </p:pic>
      <p:pic>
        <p:nvPicPr>
          <p:cNvPr id="20" name="Picture 19" descr="Graphical user interface&#10;&#10;Description automatically generated with low confidence">
            <a:extLst>
              <a:ext uri="{FF2B5EF4-FFF2-40B4-BE49-F238E27FC236}">
                <a16:creationId xmlns:a16="http://schemas.microsoft.com/office/drawing/2014/main" id="{5855E508-ED66-4767-B80B-71A5E258F0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34675" y="6317392"/>
            <a:ext cx="1247774" cy="407274"/>
          </a:xfrm>
          <a:prstGeom prst="rect">
            <a:avLst/>
          </a:prstGeom>
        </p:spPr>
      </p:pic>
    </p:spTree>
    <p:extLst>
      <p:ext uri="{BB962C8B-B14F-4D97-AF65-F5344CB8AC3E}">
        <p14:creationId xmlns:p14="http://schemas.microsoft.com/office/powerpoint/2010/main" val="90550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aby playing in a bucket&#10;&#10;Description automatically generated with low confidence">
            <a:extLst>
              <a:ext uri="{FF2B5EF4-FFF2-40B4-BE49-F238E27FC236}">
                <a16:creationId xmlns:a16="http://schemas.microsoft.com/office/drawing/2014/main" id="{B3B8A2AC-10B3-4533-916D-2B3D7CD7ECE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AF46B12-7DE6-47A4-A54B-4D74DD975143}"/>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defTabSz="914400">
              <a:lnSpc>
                <a:spcPct val="90000"/>
              </a:lnSpc>
            </a:pPr>
            <a:r>
              <a:rPr lang="en-US" sz="4000">
                <a:solidFill>
                  <a:srgbClr val="FFFFFF"/>
                </a:solidFill>
                <a:latin typeface="+mj-lt"/>
                <a:cs typeface="+mj-cs"/>
              </a:rPr>
              <a:t>Keeping children safe around water</a:t>
            </a:r>
          </a:p>
        </p:txBody>
      </p:sp>
    </p:spTree>
    <p:extLst>
      <p:ext uri="{BB962C8B-B14F-4D97-AF65-F5344CB8AC3E}">
        <p14:creationId xmlns:p14="http://schemas.microsoft.com/office/powerpoint/2010/main" val="335975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591BF-E3ED-4751-BF45-C30AAABCC946}"/>
              </a:ext>
            </a:extLst>
          </p:cNvPr>
          <p:cNvSpPr>
            <a:spLocks noGrp="1"/>
          </p:cNvSpPr>
          <p:nvPr>
            <p:ph type="title"/>
          </p:nvPr>
        </p:nvSpPr>
        <p:spPr>
          <a:xfrm>
            <a:off x="5297762" y="329184"/>
            <a:ext cx="6251110" cy="1783080"/>
          </a:xfrm>
        </p:spPr>
        <p:txBody>
          <a:bodyPr anchor="b">
            <a:normAutofit/>
          </a:bodyPr>
          <a:lstStyle/>
          <a:p>
            <a:r>
              <a:rPr lang="en-AU" sz="5400"/>
              <a:t>Keeping children safe around water</a:t>
            </a:r>
          </a:p>
        </p:txBody>
      </p:sp>
      <p:pic>
        <p:nvPicPr>
          <p:cNvPr id="5" name="Picture 4" descr="A baby in a bathtub&#10;&#10;Description automatically generated">
            <a:extLst>
              <a:ext uri="{FF2B5EF4-FFF2-40B4-BE49-F238E27FC236}">
                <a16:creationId xmlns:a16="http://schemas.microsoft.com/office/drawing/2014/main" id="{3E434E5F-6CD5-4974-B2C0-E350DD71D0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A0E90-9AB4-4ABD-AD46-8B41E343DA6F}"/>
              </a:ext>
            </a:extLst>
          </p:cNvPr>
          <p:cNvSpPr>
            <a:spLocks noGrp="1"/>
          </p:cNvSpPr>
          <p:nvPr>
            <p:ph idx="1"/>
          </p:nvPr>
        </p:nvSpPr>
        <p:spPr>
          <a:xfrm>
            <a:off x="4809843" y="2727427"/>
            <a:ext cx="6974542" cy="3875944"/>
          </a:xfrm>
        </p:spPr>
        <p:txBody>
          <a:bodyPr>
            <a:normAutofit/>
          </a:bodyPr>
          <a:lstStyle/>
          <a:p>
            <a:pPr marL="0" indent="0">
              <a:buNone/>
            </a:pPr>
            <a:r>
              <a:rPr lang="en-AU" sz="2000" b="1" dirty="0"/>
              <a:t>Babies (0-1 year old)</a:t>
            </a:r>
          </a:p>
          <a:p>
            <a:r>
              <a:rPr lang="en-AU" sz="1800" dirty="0"/>
              <a:t>Infants aged less than 1 year of age are more likely to drown in a bathtub.</a:t>
            </a:r>
          </a:p>
          <a:p>
            <a:r>
              <a:rPr lang="en-AU" sz="1800" dirty="0"/>
              <a:t>Six children under the age of 1 drowned over the last five years and all six death were bathing incidents</a:t>
            </a:r>
          </a:p>
          <a:p>
            <a:r>
              <a:rPr lang="en-AU" sz="1800" dirty="0"/>
              <a:t>20 seconds and a few centimetres of water is all it takes for a baby or toddler to drown. </a:t>
            </a:r>
          </a:p>
          <a:p>
            <a:r>
              <a:rPr lang="en-AU" sz="1800" dirty="0"/>
              <a:t>Water hazards such as buckets and swimming pools are the next most common locations for drownings.</a:t>
            </a:r>
          </a:p>
          <a:p>
            <a:r>
              <a:rPr lang="en-AU" sz="1800" dirty="0"/>
              <a:t>Supervision is the most important strategy to use for keeping babies safe around water in this age group.</a:t>
            </a:r>
          </a:p>
          <a:p>
            <a:endParaRPr lang="en-AU" sz="1800" dirty="0"/>
          </a:p>
        </p:txBody>
      </p:sp>
      <p:pic>
        <p:nvPicPr>
          <p:cNvPr id="9" name="Picture 8" descr="Graphical user interface&#10;&#10;Description automatically generated with low confidence">
            <a:extLst>
              <a:ext uri="{FF2B5EF4-FFF2-40B4-BE49-F238E27FC236}">
                <a16:creationId xmlns:a16="http://schemas.microsoft.com/office/drawing/2014/main" id="{17C00828-9AC5-481E-A90F-7FE961A20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4675" y="6317392"/>
            <a:ext cx="1247774" cy="407274"/>
          </a:xfrm>
          <a:prstGeom prst="rect">
            <a:avLst/>
          </a:prstGeom>
        </p:spPr>
      </p:pic>
    </p:spTree>
    <p:extLst>
      <p:ext uri="{BB962C8B-B14F-4D97-AF65-F5344CB8AC3E}">
        <p14:creationId xmlns:p14="http://schemas.microsoft.com/office/powerpoint/2010/main" val="394725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584C-B39B-4F5D-AE54-6EEC7581F11C}"/>
              </a:ext>
            </a:extLst>
          </p:cNvPr>
          <p:cNvSpPr>
            <a:spLocks noGrp="1"/>
          </p:cNvSpPr>
          <p:nvPr>
            <p:ph type="title"/>
          </p:nvPr>
        </p:nvSpPr>
        <p:spPr>
          <a:xfrm>
            <a:off x="4965430" y="221516"/>
            <a:ext cx="6586491" cy="1693912"/>
          </a:xfrm>
        </p:spPr>
        <p:txBody>
          <a:bodyPr anchor="b">
            <a:normAutofit/>
          </a:bodyPr>
          <a:lstStyle/>
          <a:p>
            <a:pPr>
              <a:lnSpc>
                <a:spcPct val="90000"/>
              </a:lnSpc>
            </a:pPr>
            <a:r>
              <a:rPr lang="en-AU" sz="4800"/>
              <a:t>Keeping children safe around water</a:t>
            </a:r>
          </a:p>
        </p:txBody>
      </p:sp>
      <p:sp>
        <p:nvSpPr>
          <p:cNvPr id="3" name="Content Placeholder 2">
            <a:extLst>
              <a:ext uri="{FF2B5EF4-FFF2-40B4-BE49-F238E27FC236}">
                <a16:creationId xmlns:a16="http://schemas.microsoft.com/office/drawing/2014/main" id="{FB36D20F-EF61-448F-BC10-5F03F9342A1B}"/>
              </a:ext>
            </a:extLst>
          </p:cNvPr>
          <p:cNvSpPr>
            <a:spLocks noGrp="1"/>
          </p:cNvSpPr>
          <p:nvPr>
            <p:ph idx="1"/>
          </p:nvPr>
        </p:nvSpPr>
        <p:spPr>
          <a:xfrm>
            <a:off x="4750165" y="2272568"/>
            <a:ext cx="7232283" cy="4238067"/>
          </a:xfrm>
        </p:spPr>
        <p:txBody>
          <a:bodyPr>
            <a:normAutofit fontScale="92500" lnSpcReduction="10000"/>
          </a:bodyPr>
          <a:lstStyle/>
          <a:p>
            <a:pPr marL="0" indent="0">
              <a:lnSpc>
                <a:spcPct val="110000"/>
              </a:lnSpc>
              <a:buNone/>
            </a:pPr>
            <a:r>
              <a:rPr lang="en-AU" sz="2000" b="1" dirty="0"/>
              <a:t>Toddlers (1- 4 years old)</a:t>
            </a:r>
          </a:p>
          <a:p>
            <a:pPr>
              <a:lnSpc>
                <a:spcPct val="110000"/>
              </a:lnSpc>
            </a:pPr>
            <a:r>
              <a:rPr lang="en-GB" sz="2000" dirty="0"/>
              <a:t>Children between 1 to 4 years of age are most vulnerable to drowning in swimming pools due to their increased mobility and curiosity. </a:t>
            </a:r>
          </a:p>
          <a:p>
            <a:pPr>
              <a:lnSpc>
                <a:spcPct val="110000"/>
              </a:lnSpc>
            </a:pPr>
            <a:r>
              <a:rPr lang="en-GB" sz="2000" dirty="0"/>
              <a:t>Drowning was the leading cause of death for children aged 1 – 4 years old over the last five years, with 39 deaths, accounting for 58% of all drowning deaths over this period. Of these deaths, 22 occurred in private swimming pools. </a:t>
            </a:r>
          </a:p>
          <a:p>
            <a:pPr>
              <a:lnSpc>
                <a:spcPct val="110000"/>
              </a:lnSpc>
            </a:pPr>
            <a:r>
              <a:rPr lang="en-GB" sz="2000" dirty="0"/>
              <a:t>Remove climbable objects that are in or around the pool fence, including pool toys</a:t>
            </a:r>
          </a:p>
          <a:p>
            <a:pPr>
              <a:lnSpc>
                <a:spcPct val="110000"/>
              </a:lnSpc>
            </a:pPr>
            <a:r>
              <a:rPr lang="en-GB" sz="2000" dirty="0"/>
              <a:t>Supervision and the awareness of hazards are the most important strategies for keeping children safe around water for this age group</a:t>
            </a:r>
          </a:p>
        </p:txBody>
      </p:sp>
      <p:pic>
        <p:nvPicPr>
          <p:cNvPr id="5" name="Picture 4" descr="A picture containing person, child, young, little&#10;&#10;Description automatically generated">
            <a:extLst>
              <a:ext uri="{FF2B5EF4-FFF2-40B4-BE49-F238E27FC236}">
                <a16:creationId xmlns:a16="http://schemas.microsoft.com/office/drawing/2014/main" id="{F71365EF-FAFD-4425-B20F-AC872520DC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5C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7EE63D3-49B6-4094-9E09-05EBBF57DA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118"/>
            <a:ext cx="12192000" cy="123825"/>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3A328404-4925-47AC-9287-5712630ED5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34675" y="6317392"/>
            <a:ext cx="1247774" cy="407274"/>
          </a:xfrm>
          <a:prstGeom prst="rect">
            <a:avLst/>
          </a:prstGeom>
        </p:spPr>
      </p:pic>
    </p:spTree>
    <p:extLst>
      <p:ext uri="{BB962C8B-B14F-4D97-AF65-F5344CB8AC3E}">
        <p14:creationId xmlns:p14="http://schemas.microsoft.com/office/powerpoint/2010/main" val="410324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C992C-5C4E-4545-B5E1-EE1FABA7FEA3}"/>
              </a:ext>
            </a:extLst>
          </p:cNvPr>
          <p:cNvSpPr>
            <a:spLocks noGrp="1"/>
          </p:cNvSpPr>
          <p:nvPr>
            <p:ph type="title"/>
          </p:nvPr>
        </p:nvSpPr>
        <p:spPr>
          <a:xfrm>
            <a:off x="572493" y="238539"/>
            <a:ext cx="7077004" cy="1434415"/>
          </a:xfrm>
        </p:spPr>
        <p:txBody>
          <a:bodyPr anchor="b">
            <a:normAutofit fontScale="90000"/>
          </a:bodyPr>
          <a:lstStyle/>
          <a:p>
            <a:r>
              <a:rPr lang="en-AU" sz="5400" dirty="0"/>
              <a:t>Keeping children safe around water</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E28587-476C-470F-A510-88926428732E}"/>
              </a:ext>
            </a:extLst>
          </p:cNvPr>
          <p:cNvSpPr>
            <a:spLocks noGrp="1"/>
          </p:cNvSpPr>
          <p:nvPr>
            <p:ph idx="1"/>
          </p:nvPr>
        </p:nvSpPr>
        <p:spPr>
          <a:xfrm>
            <a:off x="272704" y="1948136"/>
            <a:ext cx="6531457" cy="4477925"/>
          </a:xfrm>
        </p:spPr>
        <p:txBody>
          <a:bodyPr anchor="t">
            <a:normAutofit lnSpcReduction="10000"/>
          </a:bodyPr>
          <a:lstStyle/>
          <a:p>
            <a:pPr marL="0" indent="0">
              <a:lnSpc>
                <a:spcPct val="90000"/>
              </a:lnSpc>
              <a:buNone/>
            </a:pPr>
            <a:r>
              <a:rPr lang="en-AU" sz="2400" b="1" dirty="0"/>
              <a:t>Young children (5 to 9 years)</a:t>
            </a:r>
          </a:p>
          <a:p>
            <a:pPr marL="0" indent="0">
              <a:lnSpc>
                <a:spcPct val="90000"/>
              </a:lnSpc>
              <a:buNone/>
            </a:pPr>
            <a:endParaRPr lang="en-AU" sz="900" dirty="0"/>
          </a:p>
          <a:p>
            <a:pPr marL="171450" indent="-171450">
              <a:spcAft>
                <a:spcPts val="600"/>
              </a:spcAft>
              <a:buFont typeface="Arial" panose="020B0604020202020204" pitchFamily="34" charset="0"/>
              <a:buChar char="•"/>
            </a:pPr>
            <a:r>
              <a:rPr lang="en-AU" sz="2100" dirty="0">
                <a:solidFill>
                  <a:srgbClr val="404040"/>
                </a:solidFill>
                <a:latin typeface="Arial" panose="020B0604020202020204" pitchFamily="34" charset="0"/>
                <a:cs typeface="Arial" panose="020B0604020202020204" pitchFamily="34" charset="0"/>
              </a:rPr>
              <a:t>For children 5 to 9 years of age, swimming pools, beach or ocean, and static waterways such as creeks and rivers were the most likely location for a fatal drowning. Swimming pools are the most common for a non-fatal drowning.</a:t>
            </a:r>
          </a:p>
          <a:p>
            <a:pPr marL="171450" indent="-171450">
              <a:spcAft>
                <a:spcPts val="600"/>
              </a:spcAft>
              <a:buFont typeface="Arial" panose="020B0604020202020204" pitchFamily="34" charset="0"/>
              <a:buChar char="•"/>
            </a:pPr>
            <a:r>
              <a:rPr lang="en-AU" sz="2100" dirty="0">
                <a:solidFill>
                  <a:srgbClr val="404040"/>
                </a:solidFill>
                <a:latin typeface="Arial" panose="020B0604020202020204" pitchFamily="34" charset="0"/>
                <a:cs typeface="Arial" panose="020B0604020202020204" pitchFamily="34" charset="0"/>
              </a:rPr>
              <a:t>Over the last five years, 12 children in this age group drowned and of these, six of the children were aged 5 years old.</a:t>
            </a:r>
          </a:p>
          <a:p>
            <a:pPr marL="171450" indent="-171450">
              <a:spcAft>
                <a:spcPts val="600"/>
              </a:spcAft>
              <a:buFont typeface="Arial" panose="020B0604020202020204" pitchFamily="34" charset="0"/>
              <a:buChar char="•"/>
            </a:pPr>
            <a:r>
              <a:rPr lang="en-AU" sz="2100" dirty="0">
                <a:solidFill>
                  <a:srgbClr val="404040"/>
                </a:solidFill>
                <a:latin typeface="Arial" panose="020B0604020202020204" pitchFamily="34" charset="0"/>
                <a:cs typeface="Arial" panose="020B0604020202020204" pitchFamily="34" charset="0"/>
              </a:rPr>
              <a:t>Supervision, hazard awareness and water knowledge/awareness are important strategies for keeping children safe around water in this age group.</a:t>
            </a:r>
            <a:endParaRPr lang="en-AU" sz="2100" dirty="0"/>
          </a:p>
        </p:txBody>
      </p:sp>
      <p:grpSp>
        <p:nvGrpSpPr>
          <p:cNvPr id="28" name="Group 27">
            <a:extLst>
              <a:ext uri="{FF2B5EF4-FFF2-40B4-BE49-F238E27FC236}">
                <a16:creationId xmlns:a16="http://schemas.microsoft.com/office/drawing/2014/main" id="{02F3FECE-2425-4E90-B54F-542E222A99E7}"/>
              </a:ext>
            </a:extLst>
          </p:cNvPr>
          <p:cNvGrpSpPr/>
          <p:nvPr/>
        </p:nvGrpSpPr>
        <p:grpSpPr>
          <a:xfrm>
            <a:off x="6267030" y="238539"/>
            <a:ext cx="5925621" cy="6619461"/>
            <a:chOff x="7315198" y="584828"/>
            <a:chExt cx="4877454" cy="6284109"/>
          </a:xfrm>
          <a:blipFill dpi="0" rotWithShape="1">
            <a:blip r:embed="rId3">
              <a:alphaModFix amt="53000"/>
            </a:blip>
            <a:srcRect/>
            <a:stretch>
              <a:fillRect l="-34000" r="-64000" b="-5000"/>
            </a:stretch>
          </a:blipFill>
        </p:grpSpPr>
        <p:sp>
          <p:nvSpPr>
            <p:cNvPr id="14" name="Arrow: Pentagon 13">
              <a:extLst>
                <a:ext uri="{FF2B5EF4-FFF2-40B4-BE49-F238E27FC236}">
                  <a16:creationId xmlns:a16="http://schemas.microsoft.com/office/drawing/2014/main" id="{1208F180-8A5C-4557-B2DA-B3012D8CCFD2}"/>
                </a:ext>
              </a:extLst>
            </p:cNvPr>
            <p:cNvSpPr/>
            <p:nvPr/>
          </p:nvSpPr>
          <p:spPr>
            <a:xfrm flipH="1">
              <a:off x="9041622" y="584828"/>
              <a:ext cx="3151029" cy="1212930"/>
            </a:xfrm>
            <a:prstGeom prst="homePlat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2" name="Arrow: Pentagon 21">
              <a:extLst>
                <a:ext uri="{FF2B5EF4-FFF2-40B4-BE49-F238E27FC236}">
                  <a16:creationId xmlns:a16="http://schemas.microsoft.com/office/drawing/2014/main" id="{D3E6B4CF-A422-4179-B927-01F8C3D763AB}"/>
                </a:ext>
              </a:extLst>
            </p:cNvPr>
            <p:cNvSpPr/>
            <p:nvPr/>
          </p:nvSpPr>
          <p:spPr>
            <a:xfrm flipH="1">
              <a:off x="8541686" y="1852623"/>
              <a:ext cx="3650965" cy="1212930"/>
            </a:xfrm>
            <a:prstGeom prst="homePlat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3" name="Arrow: Pentagon 22">
              <a:extLst>
                <a:ext uri="{FF2B5EF4-FFF2-40B4-BE49-F238E27FC236}">
                  <a16:creationId xmlns:a16="http://schemas.microsoft.com/office/drawing/2014/main" id="{FA1FC551-3575-4BB4-91F9-D0231061EBCD}"/>
                </a:ext>
              </a:extLst>
            </p:cNvPr>
            <p:cNvSpPr/>
            <p:nvPr/>
          </p:nvSpPr>
          <p:spPr>
            <a:xfrm flipH="1">
              <a:off x="8058816" y="3120418"/>
              <a:ext cx="4133835" cy="1212930"/>
            </a:xfrm>
            <a:prstGeom prst="homePlat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4" name="Arrow: Pentagon 23">
              <a:extLst>
                <a:ext uri="{FF2B5EF4-FFF2-40B4-BE49-F238E27FC236}">
                  <a16:creationId xmlns:a16="http://schemas.microsoft.com/office/drawing/2014/main" id="{ABD06AE6-883A-4003-9583-9B109F34EC3C}"/>
                </a:ext>
              </a:extLst>
            </p:cNvPr>
            <p:cNvSpPr/>
            <p:nvPr/>
          </p:nvSpPr>
          <p:spPr>
            <a:xfrm flipH="1">
              <a:off x="7739462" y="4388213"/>
              <a:ext cx="4453190" cy="1212930"/>
            </a:xfrm>
            <a:prstGeom prst="homePlat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Arrow: Pentagon 24">
              <a:extLst>
                <a:ext uri="{FF2B5EF4-FFF2-40B4-BE49-F238E27FC236}">
                  <a16:creationId xmlns:a16="http://schemas.microsoft.com/office/drawing/2014/main" id="{983DC789-E89F-4E21-B268-417D33E70607}"/>
                </a:ext>
              </a:extLst>
            </p:cNvPr>
            <p:cNvSpPr/>
            <p:nvPr/>
          </p:nvSpPr>
          <p:spPr>
            <a:xfrm flipH="1">
              <a:off x="7315198" y="5656007"/>
              <a:ext cx="4877453" cy="1212930"/>
            </a:xfrm>
            <a:prstGeom prst="homePlat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15" name="Picture 14">
            <a:extLst>
              <a:ext uri="{FF2B5EF4-FFF2-40B4-BE49-F238E27FC236}">
                <a16:creationId xmlns:a16="http://schemas.microsoft.com/office/drawing/2014/main" id="{19ED45F1-596D-43B6-AD2F-C2B196161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83000" y="6321695"/>
            <a:ext cx="1249788" cy="408467"/>
          </a:xfrm>
          <a:prstGeom prst="rect">
            <a:avLst/>
          </a:prstGeom>
        </p:spPr>
      </p:pic>
    </p:spTree>
    <p:extLst>
      <p:ext uri="{BB962C8B-B14F-4D97-AF65-F5344CB8AC3E}">
        <p14:creationId xmlns:p14="http://schemas.microsoft.com/office/powerpoint/2010/main" val="145724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64948-E172-4F92-A56D-B6C8DEAE4CCC}"/>
              </a:ext>
            </a:extLst>
          </p:cNvPr>
          <p:cNvSpPr>
            <a:spLocks noGrp="1"/>
          </p:cNvSpPr>
          <p:nvPr>
            <p:ph type="title"/>
          </p:nvPr>
        </p:nvSpPr>
        <p:spPr>
          <a:xfrm>
            <a:off x="640079" y="325369"/>
            <a:ext cx="5082295" cy="1887277"/>
          </a:xfrm>
        </p:spPr>
        <p:txBody>
          <a:bodyPr anchor="b">
            <a:normAutofit/>
          </a:bodyPr>
          <a:lstStyle/>
          <a:p>
            <a:pPr>
              <a:lnSpc>
                <a:spcPct val="90000"/>
              </a:lnSpc>
            </a:pPr>
            <a:r>
              <a:rPr lang="en-AU" sz="4800" dirty="0"/>
              <a:t>Keeping children safe around water</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B6A763-060D-4A24-BB82-3B5BADA68409}"/>
              </a:ext>
            </a:extLst>
          </p:cNvPr>
          <p:cNvSpPr>
            <a:spLocks noGrp="1"/>
          </p:cNvSpPr>
          <p:nvPr>
            <p:ph idx="1"/>
          </p:nvPr>
        </p:nvSpPr>
        <p:spPr>
          <a:xfrm>
            <a:off x="336885" y="2798392"/>
            <a:ext cx="5589204" cy="3715950"/>
          </a:xfrm>
        </p:spPr>
        <p:txBody>
          <a:bodyPr>
            <a:normAutofit lnSpcReduction="10000"/>
          </a:bodyPr>
          <a:lstStyle/>
          <a:p>
            <a:pPr marL="0" indent="0">
              <a:lnSpc>
                <a:spcPct val="90000"/>
              </a:lnSpc>
              <a:buNone/>
            </a:pPr>
            <a:r>
              <a:rPr lang="en-AU" sz="1800" b="1" dirty="0"/>
              <a:t>Older children (10 – 17 years old)</a:t>
            </a:r>
          </a:p>
          <a:p>
            <a:pPr marL="0" indent="0">
              <a:lnSpc>
                <a:spcPct val="90000"/>
              </a:lnSpc>
              <a:buNone/>
            </a:pPr>
            <a:endParaRPr lang="en-AU" sz="1050" b="1" dirty="0">
              <a:solidFill>
                <a:schemeClr val="tx2"/>
              </a:solidFill>
            </a:endParaRPr>
          </a:p>
          <a:p>
            <a:pPr>
              <a:lnSpc>
                <a:spcPct val="90000"/>
              </a:lnSpc>
            </a:pPr>
            <a:r>
              <a:rPr lang="en-GB" sz="2000" dirty="0"/>
              <a:t>Young people aged 10 to 17 years are more likely to fatally drown in rural and remote location sites like rivers, creeks and weirs where water is moving, or has a strong current. </a:t>
            </a:r>
          </a:p>
          <a:p>
            <a:pPr>
              <a:lnSpc>
                <a:spcPct val="90000"/>
              </a:lnSpc>
            </a:pPr>
            <a:r>
              <a:rPr lang="en-GB" sz="2000" dirty="0"/>
              <a:t>Over the last five years, 10 young people drowned from this age group. </a:t>
            </a:r>
          </a:p>
          <a:p>
            <a:pPr>
              <a:lnSpc>
                <a:spcPct val="90000"/>
              </a:lnSpc>
            </a:pPr>
            <a:r>
              <a:rPr lang="en-GB" sz="2000" dirty="0"/>
              <a:t>Unpatrolled surf beaches are also a location of risk for this age group.</a:t>
            </a:r>
          </a:p>
          <a:p>
            <a:pPr>
              <a:lnSpc>
                <a:spcPct val="90000"/>
              </a:lnSpc>
            </a:pPr>
            <a:r>
              <a:rPr lang="en-GB" sz="2000" dirty="0"/>
              <a:t>Illicit substances such as drugs or alcohol are often involved with adolescent drownings.</a:t>
            </a:r>
          </a:p>
          <a:p>
            <a:pPr>
              <a:lnSpc>
                <a:spcPct val="90000"/>
              </a:lnSpc>
            </a:pPr>
            <a:endParaRPr lang="en-GB" sz="1800" dirty="0"/>
          </a:p>
          <a:p>
            <a:pPr marL="0" indent="0">
              <a:lnSpc>
                <a:spcPct val="90000"/>
              </a:lnSpc>
              <a:buNone/>
            </a:pPr>
            <a:endParaRPr lang="en-AU" sz="1800" dirty="0"/>
          </a:p>
        </p:txBody>
      </p:sp>
      <p:pic>
        <p:nvPicPr>
          <p:cNvPr id="9" name="Picture 8" descr="A person jumping into the water&#10;&#10;Description automatically generated">
            <a:extLst>
              <a:ext uri="{FF2B5EF4-FFF2-40B4-BE49-F238E27FC236}">
                <a16:creationId xmlns:a16="http://schemas.microsoft.com/office/drawing/2014/main" id="{81051858-D47D-4301-85DC-8558E035F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1577" y="401400"/>
            <a:ext cx="5589204" cy="3831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C1FCF8CB-21A9-4579-A77D-1A5E736CD7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8862" y="6308830"/>
            <a:ext cx="1249788" cy="408467"/>
          </a:xfrm>
          <a:prstGeom prst="rect">
            <a:avLst/>
          </a:prstGeom>
        </p:spPr>
      </p:pic>
      <p:pic>
        <p:nvPicPr>
          <p:cNvPr id="5" name="Picture 4">
            <a:extLst>
              <a:ext uri="{FF2B5EF4-FFF2-40B4-BE49-F238E27FC236}">
                <a16:creationId xmlns:a16="http://schemas.microsoft.com/office/drawing/2014/main" id="{FD4836AA-67EE-4A78-8714-07C6EB4F574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48" y="-13528"/>
            <a:ext cx="12192000" cy="123825"/>
          </a:xfrm>
          <a:prstGeom prst="rect">
            <a:avLst/>
          </a:prstGeom>
        </p:spPr>
      </p:pic>
      <p:pic>
        <p:nvPicPr>
          <p:cNvPr id="10" name="Post-it">
            <a:extLst>
              <a:ext uri="{FF2B5EF4-FFF2-40B4-BE49-F238E27FC236}">
                <a16:creationId xmlns:a16="http://schemas.microsoft.com/office/drawing/2014/main" id="{C2FFED3D-CC06-417B-8FF3-D44BCF8419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15295" y="3897354"/>
            <a:ext cx="2928495" cy="3024655"/>
          </a:xfrm>
          <a:prstGeom prst="rect">
            <a:avLst/>
          </a:prstGeom>
        </p:spPr>
      </p:pic>
      <p:sp>
        <p:nvSpPr>
          <p:cNvPr id="11" name="Content Placeholder 2">
            <a:extLst>
              <a:ext uri="{FF2B5EF4-FFF2-40B4-BE49-F238E27FC236}">
                <a16:creationId xmlns:a16="http://schemas.microsoft.com/office/drawing/2014/main" id="{CD685C9D-7CE3-400B-BF0A-5B891634D673}"/>
              </a:ext>
            </a:extLst>
          </p:cNvPr>
          <p:cNvSpPr txBox="1">
            <a:spLocks/>
          </p:cNvSpPr>
          <p:nvPr/>
        </p:nvSpPr>
        <p:spPr>
          <a:xfrm rot="609616">
            <a:off x="8374793" y="4335289"/>
            <a:ext cx="2324996" cy="15648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tx1">
                    <a:lumMod val="50000"/>
                  </a:schemeClr>
                </a:solidFill>
                <a:latin typeface="MV Boli" panose="02000500030200090000" pitchFamily="2" charset="0"/>
                <a:cs typeface="MV Boli" panose="02000500030200090000" pitchFamily="2" charset="0"/>
              </a:rPr>
              <a:t>Over the last five years, 58% of drowning deaths for children were male</a:t>
            </a:r>
            <a:r>
              <a:rPr lang="en-US" sz="1800" dirty="0">
                <a:solidFill>
                  <a:schemeClr val="tx1">
                    <a:lumMod val="50000"/>
                  </a:schemeClr>
                </a:solidFill>
                <a:cs typeface="MV Boli" panose="02000500030200090000" pitchFamily="2" charset="0"/>
              </a:rPr>
              <a:t>.</a:t>
            </a:r>
            <a:endParaRPr lang="en-AU" sz="1800" dirty="0">
              <a:solidFill>
                <a:schemeClr val="tx1">
                  <a:lumMod val="50000"/>
                </a:schemeClr>
              </a:solidFill>
              <a:cs typeface="MV Boli" panose="02000500030200090000" pitchFamily="2" charset="0"/>
            </a:endParaRPr>
          </a:p>
          <a:p>
            <a:endParaRPr lang="en-US" sz="1800" dirty="0">
              <a:solidFill>
                <a:schemeClr val="tx1">
                  <a:lumMod val="50000"/>
                </a:schemeClr>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20115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209CA-123E-4581-ABCA-E0535F80B8B6}"/>
              </a:ext>
            </a:extLst>
          </p:cNvPr>
          <p:cNvSpPr>
            <a:spLocks noGrp="1"/>
          </p:cNvSpPr>
          <p:nvPr>
            <p:ph type="title"/>
          </p:nvPr>
        </p:nvSpPr>
        <p:spPr>
          <a:xfrm>
            <a:off x="572493" y="238539"/>
            <a:ext cx="10812683" cy="1133715"/>
          </a:xfrm>
        </p:spPr>
        <p:txBody>
          <a:bodyPr anchor="b">
            <a:normAutofit/>
          </a:bodyPr>
          <a:lstStyle/>
          <a:p>
            <a:pPr>
              <a:lnSpc>
                <a:spcPct val="90000"/>
              </a:lnSpc>
            </a:pPr>
            <a:r>
              <a:rPr lang="en-AU" dirty="0"/>
              <a:t>Water safety in regional and remote areas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5F2E70F-CECE-4C16-8B61-45214605E28E}"/>
              </a:ext>
            </a:extLst>
          </p:cNvPr>
          <p:cNvSpPr txBox="1"/>
          <p:nvPr/>
        </p:nvSpPr>
        <p:spPr>
          <a:xfrm>
            <a:off x="9351356" y="5647113"/>
            <a:ext cx="2501233" cy="923330"/>
          </a:xfrm>
          <a:prstGeom prst="rect">
            <a:avLst/>
          </a:prstGeom>
          <a:noFill/>
        </p:spPr>
        <p:txBody>
          <a:bodyPr wrap="square" rtlCol="0">
            <a:spAutoFit/>
          </a:bodyPr>
          <a:lstStyle/>
          <a:p>
            <a:r>
              <a:rPr lang="en-GB" dirty="0">
                <a:hlinkClick r:id="rId4"/>
              </a:rPr>
              <a:t>UNCLE TOBYS' Swim My Way Central West Queensland - YouTube</a:t>
            </a:r>
            <a:endParaRPr lang="en-AU" dirty="0"/>
          </a:p>
        </p:txBody>
      </p:sp>
      <p:pic>
        <p:nvPicPr>
          <p:cNvPr id="14" name="Online Media 13" title="UNCLE TOBYS' Swim My Way Central West Queensland">
            <a:hlinkClick r:id="" action="ppaction://media"/>
            <a:extLst>
              <a:ext uri="{FF2B5EF4-FFF2-40B4-BE49-F238E27FC236}">
                <a16:creationId xmlns:a16="http://schemas.microsoft.com/office/drawing/2014/main" id="{7E52F799-D9B0-4216-9EB1-AC241B4FAB9F}"/>
              </a:ext>
            </a:extLst>
          </p:cNvPr>
          <p:cNvPicPr>
            <a:picLocks noGrp="1" noRot="1" noChangeAspect="1"/>
          </p:cNvPicPr>
          <p:nvPr>
            <p:ph idx="1"/>
            <a:videoFile r:link="rId1"/>
          </p:nvPr>
        </p:nvPicPr>
        <p:blipFill>
          <a:blip r:embed="rId5"/>
          <a:stretch>
            <a:fillRect/>
          </a:stretch>
        </p:blipFill>
        <p:spPr>
          <a:xfrm>
            <a:off x="815975" y="1968500"/>
            <a:ext cx="8010525" cy="4525963"/>
          </a:xfrm>
          <a:prstGeom prst="rect">
            <a:avLst/>
          </a:prstGeom>
        </p:spPr>
      </p:pic>
    </p:spTree>
    <p:extLst>
      <p:ext uri="{BB962C8B-B14F-4D97-AF65-F5344CB8AC3E}">
        <p14:creationId xmlns:p14="http://schemas.microsoft.com/office/powerpoint/2010/main" val="143223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BCA06-AC2B-4F07-ABEA-49290E7EE330}"/>
              </a:ext>
            </a:extLst>
          </p:cNvPr>
          <p:cNvSpPr>
            <a:spLocks noGrp="1"/>
          </p:cNvSpPr>
          <p:nvPr>
            <p:ph type="title"/>
          </p:nvPr>
        </p:nvSpPr>
        <p:spPr>
          <a:xfrm>
            <a:off x="5297762" y="329184"/>
            <a:ext cx="6251110" cy="1783080"/>
          </a:xfrm>
        </p:spPr>
        <p:txBody>
          <a:bodyPr anchor="b">
            <a:normAutofit/>
          </a:bodyPr>
          <a:lstStyle/>
          <a:p>
            <a:pPr>
              <a:lnSpc>
                <a:spcPct val="90000"/>
              </a:lnSpc>
            </a:pPr>
            <a:r>
              <a:rPr lang="en-AU" sz="4200"/>
              <a:t>Water safety in regional and remote areas</a:t>
            </a:r>
          </a:p>
        </p:txBody>
      </p:sp>
      <p:pic>
        <p:nvPicPr>
          <p:cNvPr id="5" name="Picture 4" descr="A road with trees on the side&#10;&#10;Description automatically generated with low confidence">
            <a:extLst>
              <a:ext uri="{FF2B5EF4-FFF2-40B4-BE49-F238E27FC236}">
                <a16:creationId xmlns:a16="http://schemas.microsoft.com/office/drawing/2014/main" id="{753C90DB-E47B-4735-BD59-1647DD6DE5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D951B0-19D5-4E6B-8F57-4D4108C52197}"/>
              </a:ext>
            </a:extLst>
          </p:cNvPr>
          <p:cNvSpPr>
            <a:spLocks noGrp="1"/>
          </p:cNvSpPr>
          <p:nvPr>
            <p:ph idx="1"/>
          </p:nvPr>
        </p:nvSpPr>
        <p:spPr>
          <a:xfrm>
            <a:off x="5297762" y="2557827"/>
            <a:ext cx="6489426" cy="3756447"/>
          </a:xfrm>
        </p:spPr>
        <p:txBody>
          <a:bodyPr>
            <a:normAutofit fontScale="92500"/>
          </a:bodyPr>
          <a:lstStyle/>
          <a:p>
            <a:r>
              <a:rPr lang="en-AU" sz="2400" dirty="0"/>
              <a:t>1/3 of the Australia population live in regional and remote communities, outside the major cities.</a:t>
            </a:r>
          </a:p>
          <a:p>
            <a:r>
              <a:rPr lang="en-AU" sz="2400" dirty="0"/>
              <a:t>Regional and remote communities pose unique challenges for water safety drowning prevention</a:t>
            </a:r>
          </a:p>
          <a:p>
            <a:r>
              <a:rPr lang="en-AU" sz="2400" dirty="0"/>
              <a:t>Dams are the most common location for child drowning deaths.  </a:t>
            </a:r>
          </a:p>
          <a:p>
            <a:r>
              <a:rPr lang="en-AU" sz="2400" dirty="0"/>
              <a:t>Be vigilant when caring for children and young people from rural and remote locations when partaking in water activities</a:t>
            </a:r>
          </a:p>
          <a:p>
            <a:endParaRPr lang="en-AU" sz="2400" dirty="0"/>
          </a:p>
          <a:p>
            <a:endParaRPr lang="en-AU" sz="2400" dirty="0"/>
          </a:p>
          <a:p>
            <a:endParaRPr lang="en-AU" sz="2400" dirty="0"/>
          </a:p>
        </p:txBody>
      </p:sp>
    </p:spTree>
    <p:extLst>
      <p:ext uri="{BB962C8B-B14F-4D97-AF65-F5344CB8AC3E}">
        <p14:creationId xmlns:p14="http://schemas.microsoft.com/office/powerpoint/2010/main" val="1023737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DC07-6B4E-488E-AE79-703279BCED77}"/>
              </a:ext>
            </a:extLst>
          </p:cNvPr>
          <p:cNvSpPr>
            <a:spLocks noGrp="1"/>
          </p:cNvSpPr>
          <p:nvPr>
            <p:ph type="title"/>
          </p:nvPr>
        </p:nvSpPr>
        <p:spPr/>
        <p:txBody>
          <a:bodyPr/>
          <a:lstStyle/>
          <a:p>
            <a:r>
              <a:rPr lang="en-AU" dirty="0"/>
              <a:t>Why are children at risk of drowning?</a:t>
            </a:r>
          </a:p>
        </p:txBody>
      </p:sp>
      <p:sp>
        <p:nvSpPr>
          <p:cNvPr id="3" name="Content Placeholder 2">
            <a:extLst>
              <a:ext uri="{FF2B5EF4-FFF2-40B4-BE49-F238E27FC236}">
                <a16:creationId xmlns:a16="http://schemas.microsoft.com/office/drawing/2014/main" id="{61EE1343-B37B-4E34-9BC6-5D51B2D1D3B3}"/>
              </a:ext>
            </a:extLst>
          </p:cNvPr>
          <p:cNvSpPr>
            <a:spLocks noGrp="1"/>
          </p:cNvSpPr>
          <p:nvPr>
            <p:ph idx="1"/>
          </p:nvPr>
        </p:nvSpPr>
        <p:spPr>
          <a:xfrm>
            <a:off x="1025602" y="1637290"/>
            <a:ext cx="6866541" cy="1893523"/>
          </a:xfrm>
        </p:spPr>
        <p:txBody>
          <a:bodyPr>
            <a:normAutofit/>
          </a:bodyPr>
          <a:lstStyle/>
          <a:p>
            <a:pPr marL="0" indent="0">
              <a:buNone/>
            </a:pPr>
            <a:r>
              <a:rPr lang="en-US" sz="2400" dirty="0">
                <a:solidFill>
                  <a:srgbClr val="404040"/>
                </a:solidFill>
              </a:rPr>
              <a:t>There are many risk factors that contribute to childhood drownings, as shown below. We will look at each of these factors in turn, beginning with parental and caregiver risk factors.</a:t>
            </a:r>
            <a:endParaRPr lang="en-AU" sz="2400" dirty="0">
              <a:solidFill>
                <a:srgbClr val="404040"/>
              </a:solidFill>
            </a:endParaRPr>
          </a:p>
          <a:p>
            <a:endParaRPr lang="en-AU" sz="2400" dirty="0"/>
          </a:p>
        </p:txBody>
      </p:sp>
      <p:grpSp>
        <p:nvGrpSpPr>
          <p:cNvPr id="30" name="Group 29">
            <a:extLst>
              <a:ext uri="{FF2B5EF4-FFF2-40B4-BE49-F238E27FC236}">
                <a16:creationId xmlns:a16="http://schemas.microsoft.com/office/drawing/2014/main" id="{D3E1BDD8-0104-4094-AA87-5C78F4EE53B1}"/>
              </a:ext>
            </a:extLst>
          </p:cNvPr>
          <p:cNvGrpSpPr/>
          <p:nvPr/>
        </p:nvGrpSpPr>
        <p:grpSpPr>
          <a:xfrm>
            <a:off x="921028" y="3642363"/>
            <a:ext cx="1629697" cy="1220430"/>
            <a:chOff x="2354826" y="4213173"/>
            <a:chExt cx="1629697" cy="1220430"/>
          </a:xfrm>
        </p:grpSpPr>
        <p:sp>
          <p:nvSpPr>
            <p:cNvPr id="7" name="Isosceles Triangle 6">
              <a:extLst>
                <a:ext uri="{FF2B5EF4-FFF2-40B4-BE49-F238E27FC236}">
                  <a16:creationId xmlns:a16="http://schemas.microsoft.com/office/drawing/2014/main" id="{3448DF8C-F02E-4ED0-B690-5E82AE2F6A59}"/>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10" name="Isosceles Triangle 9">
              <a:extLst>
                <a:ext uri="{FF2B5EF4-FFF2-40B4-BE49-F238E27FC236}">
                  <a16:creationId xmlns:a16="http://schemas.microsoft.com/office/drawing/2014/main" id="{DB7F6133-E9C5-4029-9BA5-5423C40108DA}"/>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16" name="Graphic 15" descr="Man with solid fill">
              <a:extLst>
                <a:ext uri="{FF2B5EF4-FFF2-40B4-BE49-F238E27FC236}">
                  <a16:creationId xmlns:a16="http://schemas.microsoft.com/office/drawing/2014/main" id="{13E7F1F9-142E-4B93-A27F-2B1BA146899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b="22323"/>
            <a:stretch/>
          </p:blipFill>
          <p:spPr>
            <a:xfrm>
              <a:off x="2729043" y="4632323"/>
              <a:ext cx="914400" cy="710281"/>
            </a:xfrm>
            <a:prstGeom prst="rect">
              <a:avLst/>
            </a:prstGeom>
          </p:spPr>
        </p:pic>
      </p:grpSp>
      <p:grpSp>
        <p:nvGrpSpPr>
          <p:cNvPr id="29" name="Group 28">
            <a:extLst>
              <a:ext uri="{FF2B5EF4-FFF2-40B4-BE49-F238E27FC236}">
                <a16:creationId xmlns:a16="http://schemas.microsoft.com/office/drawing/2014/main" id="{1643A504-EE46-49C9-BE11-22B713670335}"/>
              </a:ext>
            </a:extLst>
          </p:cNvPr>
          <p:cNvGrpSpPr/>
          <p:nvPr/>
        </p:nvGrpSpPr>
        <p:grpSpPr>
          <a:xfrm>
            <a:off x="5716249" y="3642363"/>
            <a:ext cx="1629697" cy="1299392"/>
            <a:chOff x="8207477" y="4213173"/>
            <a:chExt cx="1629697" cy="1299392"/>
          </a:xfrm>
        </p:grpSpPr>
        <p:sp>
          <p:nvSpPr>
            <p:cNvPr id="8" name="Isosceles Triangle 7">
              <a:extLst>
                <a:ext uri="{FF2B5EF4-FFF2-40B4-BE49-F238E27FC236}">
                  <a16:creationId xmlns:a16="http://schemas.microsoft.com/office/drawing/2014/main" id="{B3A5B792-5F3A-46C2-8404-C8162AB64FE0}"/>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11" name="Isosceles Triangle 10">
              <a:extLst>
                <a:ext uri="{FF2B5EF4-FFF2-40B4-BE49-F238E27FC236}">
                  <a16:creationId xmlns:a16="http://schemas.microsoft.com/office/drawing/2014/main" id="{1FCC5872-5CCD-4938-9A0D-2D81A1327076}"/>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21" name="Group 20">
              <a:extLst>
                <a:ext uri="{FF2B5EF4-FFF2-40B4-BE49-F238E27FC236}">
                  <a16:creationId xmlns:a16="http://schemas.microsoft.com/office/drawing/2014/main" id="{9813014B-930B-4853-BA3C-B7E0A0EA0E5C}"/>
                </a:ext>
              </a:extLst>
            </p:cNvPr>
            <p:cNvGrpSpPr/>
            <p:nvPr/>
          </p:nvGrpSpPr>
          <p:grpSpPr>
            <a:xfrm>
              <a:off x="8605068" y="4575332"/>
              <a:ext cx="779307" cy="937233"/>
              <a:chOff x="6990734" y="3536399"/>
              <a:chExt cx="834514" cy="937233"/>
            </a:xfrm>
          </p:grpSpPr>
          <p:pic>
            <p:nvPicPr>
              <p:cNvPr id="18" name="Graphic 17" descr="Swimming with solid fill">
                <a:extLst>
                  <a:ext uri="{FF2B5EF4-FFF2-40B4-BE49-F238E27FC236}">
                    <a16:creationId xmlns:a16="http://schemas.microsoft.com/office/drawing/2014/main" id="{7DFE6A63-E3DA-4BD3-BCC8-E7C8F8C3C0A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90734" y="3536399"/>
                <a:ext cx="834513" cy="852003"/>
              </a:xfrm>
              <a:prstGeom prst="rect">
                <a:avLst/>
              </a:prstGeom>
            </p:spPr>
          </p:pic>
          <p:pic>
            <p:nvPicPr>
              <p:cNvPr id="19" name="Graphic 18" descr="Swimming with solid fill">
                <a:extLst>
                  <a:ext uri="{FF2B5EF4-FFF2-40B4-BE49-F238E27FC236}">
                    <a16:creationId xmlns:a16="http://schemas.microsoft.com/office/drawing/2014/main" id="{44E83392-34BB-4803-A46E-2CE6D0F52A5D}"/>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t="64056"/>
              <a:stretch/>
            </p:blipFill>
            <p:spPr>
              <a:xfrm>
                <a:off x="6990735" y="4167392"/>
                <a:ext cx="834513" cy="306240"/>
              </a:xfrm>
              <a:prstGeom prst="rect">
                <a:avLst/>
              </a:prstGeom>
            </p:spPr>
          </p:pic>
        </p:grpSp>
      </p:grpSp>
      <p:grpSp>
        <p:nvGrpSpPr>
          <p:cNvPr id="28" name="Group 27">
            <a:extLst>
              <a:ext uri="{FF2B5EF4-FFF2-40B4-BE49-F238E27FC236}">
                <a16:creationId xmlns:a16="http://schemas.microsoft.com/office/drawing/2014/main" id="{ECF3A78D-1F36-4FC7-935B-7346ED293E9D}"/>
              </a:ext>
            </a:extLst>
          </p:cNvPr>
          <p:cNvGrpSpPr/>
          <p:nvPr/>
        </p:nvGrpSpPr>
        <p:grpSpPr>
          <a:xfrm>
            <a:off x="3278995" y="3637004"/>
            <a:ext cx="1629697" cy="1220430"/>
            <a:chOff x="5281151" y="4213173"/>
            <a:chExt cx="1629697" cy="1220430"/>
          </a:xfrm>
        </p:grpSpPr>
        <p:sp>
          <p:nvSpPr>
            <p:cNvPr id="6" name="Isosceles Triangle 5">
              <a:extLst>
                <a:ext uri="{FF2B5EF4-FFF2-40B4-BE49-F238E27FC236}">
                  <a16:creationId xmlns:a16="http://schemas.microsoft.com/office/drawing/2014/main" id="{0EF9D783-555A-4E78-866C-2497CAF17729}"/>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9" name="Isosceles Triangle 8">
              <a:extLst>
                <a:ext uri="{FF2B5EF4-FFF2-40B4-BE49-F238E27FC236}">
                  <a16:creationId xmlns:a16="http://schemas.microsoft.com/office/drawing/2014/main" id="{469B7AAC-79A6-4BC6-81A7-EA8525D966F3}"/>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27" name="Graphic 26" descr="School girl outline">
              <a:extLst>
                <a:ext uri="{FF2B5EF4-FFF2-40B4-BE49-F238E27FC236}">
                  <a16:creationId xmlns:a16="http://schemas.microsoft.com/office/drawing/2014/main" id="{EB4CBD91-640E-4FD3-AD7F-C311456E9D6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56172" y="4728138"/>
              <a:ext cx="705465" cy="705465"/>
            </a:xfrm>
            <a:prstGeom prst="rect">
              <a:avLst/>
            </a:prstGeom>
          </p:spPr>
        </p:pic>
      </p:grpSp>
      <p:sp>
        <p:nvSpPr>
          <p:cNvPr id="31" name="TextBox 30">
            <a:extLst>
              <a:ext uri="{FF2B5EF4-FFF2-40B4-BE49-F238E27FC236}">
                <a16:creationId xmlns:a16="http://schemas.microsoft.com/office/drawing/2014/main" id="{4A9629D6-41C6-400A-8E3F-A8BCCF55B2CF}"/>
              </a:ext>
            </a:extLst>
          </p:cNvPr>
          <p:cNvSpPr txBox="1"/>
          <p:nvPr/>
        </p:nvSpPr>
        <p:spPr>
          <a:xfrm>
            <a:off x="991309" y="5081068"/>
            <a:ext cx="1489134" cy="923330"/>
          </a:xfrm>
          <a:prstGeom prst="rect">
            <a:avLst/>
          </a:prstGeom>
          <a:noFill/>
        </p:spPr>
        <p:txBody>
          <a:bodyPr wrap="square" rtlCol="0">
            <a:spAutoFit/>
          </a:bodyPr>
          <a:lstStyle/>
          <a:p>
            <a:pPr algn="ctr"/>
            <a:r>
              <a:rPr lang="en-AU" dirty="0">
                <a:solidFill>
                  <a:schemeClr val="tx2"/>
                </a:solidFill>
              </a:rPr>
              <a:t>Parental and caregiver risk factors</a:t>
            </a:r>
          </a:p>
        </p:txBody>
      </p:sp>
      <p:sp>
        <p:nvSpPr>
          <p:cNvPr id="32" name="TextBox 31">
            <a:extLst>
              <a:ext uri="{FF2B5EF4-FFF2-40B4-BE49-F238E27FC236}">
                <a16:creationId xmlns:a16="http://schemas.microsoft.com/office/drawing/2014/main" id="{F2CF1C4B-FA8F-4D00-824B-583CF1DAA327}"/>
              </a:ext>
            </a:extLst>
          </p:cNvPr>
          <p:cNvSpPr txBox="1"/>
          <p:nvPr/>
        </p:nvSpPr>
        <p:spPr>
          <a:xfrm>
            <a:off x="5716249" y="5087356"/>
            <a:ext cx="1629697" cy="646331"/>
          </a:xfrm>
          <a:prstGeom prst="rect">
            <a:avLst/>
          </a:prstGeom>
          <a:noFill/>
        </p:spPr>
        <p:txBody>
          <a:bodyPr wrap="square" rtlCol="0">
            <a:spAutoFit/>
          </a:bodyPr>
          <a:lstStyle/>
          <a:p>
            <a:pPr algn="ctr"/>
            <a:r>
              <a:rPr lang="en-AU" dirty="0">
                <a:solidFill>
                  <a:schemeClr val="tx2"/>
                </a:solidFill>
              </a:rPr>
              <a:t>Environmental risk factors</a:t>
            </a:r>
          </a:p>
        </p:txBody>
      </p:sp>
      <p:sp>
        <p:nvSpPr>
          <p:cNvPr id="33" name="TextBox 32">
            <a:extLst>
              <a:ext uri="{FF2B5EF4-FFF2-40B4-BE49-F238E27FC236}">
                <a16:creationId xmlns:a16="http://schemas.microsoft.com/office/drawing/2014/main" id="{830AA595-0258-402F-92DF-65D14086BF47}"/>
              </a:ext>
            </a:extLst>
          </p:cNvPr>
          <p:cNvSpPr txBox="1"/>
          <p:nvPr/>
        </p:nvSpPr>
        <p:spPr>
          <a:xfrm>
            <a:off x="3425478" y="5081068"/>
            <a:ext cx="1483214" cy="646331"/>
          </a:xfrm>
          <a:prstGeom prst="rect">
            <a:avLst/>
          </a:prstGeom>
          <a:noFill/>
        </p:spPr>
        <p:txBody>
          <a:bodyPr wrap="square" rtlCol="0">
            <a:spAutoFit/>
          </a:bodyPr>
          <a:lstStyle/>
          <a:p>
            <a:pPr algn="ctr"/>
            <a:r>
              <a:rPr lang="en-AU" dirty="0">
                <a:solidFill>
                  <a:schemeClr val="tx2"/>
                </a:solidFill>
              </a:rPr>
              <a:t>Child risk factors</a:t>
            </a:r>
          </a:p>
        </p:txBody>
      </p:sp>
      <p:pic>
        <p:nvPicPr>
          <p:cNvPr id="22" name="Post-it">
            <a:extLst>
              <a:ext uri="{FF2B5EF4-FFF2-40B4-BE49-F238E27FC236}">
                <a16:creationId xmlns:a16="http://schemas.microsoft.com/office/drawing/2014/main" id="{C4A3C4C5-7117-449E-8FFC-D82F9121E16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096795" y="2027207"/>
            <a:ext cx="3225138" cy="3331038"/>
          </a:xfrm>
          <a:prstGeom prst="rect">
            <a:avLst/>
          </a:prstGeom>
        </p:spPr>
      </p:pic>
      <p:sp>
        <p:nvSpPr>
          <p:cNvPr id="23" name="Content Placeholder 2">
            <a:extLst>
              <a:ext uri="{FF2B5EF4-FFF2-40B4-BE49-F238E27FC236}">
                <a16:creationId xmlns:a16="http://schemas.microsoft.com/office/drawing/2014/main" id="{3653EA5A-4A60-4F88-82D2-C105913302C7}"/>
              </a:ext>
            </a:extLst>
          </p:cNvPr>
          <p:cNvSpPr txBox="1">
            <a:spLocks/>
          </p:cNvSpPr>
          <p:nvPr/>
        </p:nvSpPr>
        <p:spPr>
          <a:xfrm rot="586721">
            <a:off x="8448679" y="2358731"/>
            <a:ext cx="2452777" cy="22921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chemeClr val="tx1">
                    <a:lumMod val="50000"/>
                  </a:schemeClr>
                </a:solidFill>
                <a:latin typeface="MV Boli" panose="02000500030200090000" pitchFamily="2" charset="0"/>
                <a:cs typeface="MV Boli" panose="02000500030200090000" pitchFamily="2" charset="0"/>
              </a:rPr>
              <a:t>In most cases of drowning in children under 5, there was a lack of or lapse of adult supervision</a:t>
            </a:r>
            <a:r>
              <a:rPr lang="en-US" sz="1600" dirty="0">
                <a:solidFill>
                  <a:schemeClr val="tx1">
                    <a:lumMod val="50000"/>
                  </a:schemeClr>
                </a:solidFill>
                <a:latin typeface="+mn-lt"/>
                <a:cs typeface="MV Boli" panose="02000500030200090000" pitchFamily="2" charset="0"/>
              </a:rPr>
              <a:t>.</a:t>
            </a:r>
          </a:p>
          <a:p>
            <a:pPr marL="0" indent="0">
              <a:buNone/>
            </a:pPr>
            <a:endParaRPr lang="en-US" sz="1400" dirty="0">
              <a:solidFill>
                <a:schemeClr val="tx1">
                  <a:lumMod val="50000"/>
                </a:schemeClr>
              </a:solidFill>
              <a:latin typeface="MV Boli" panose="02000500030200090000" pitchFamily="2" charset="0"/>
              <a:cs typeface="MV Boli" panose="02000500030200090000" pitchFamily="2" charset="0"/>
            </a:endParaRPr>
          </a:p>
          <a:p>
            <a:pPr marL="0" indent="0">
              <a:buNone/>
            </a:pPr>
            <a:r>
              <a:rPr lang="en-US" sz="1400" dirty="0">
                <a:solidFill>
                  <a:schemeClr val="tx1">
                    <a:lumMod val="50000"/>
                  </a:schemeClr>
                </a:solidFill>
                <a:latin typeface="MV Boli" panose="02000500030200090000" pitchFamily="2" charset="0"/>
                <a:cs typeface="MV Boli" panose="02000500030200090000" pitchFamily="2" charset="0"/>
              </a:rPr>
              <a:t>-Royal Life Saving National Drowning Report 2020</a:t>
            </a:r>
            <a:endParaRPr lang="en-AU" sz="1400" dirty="0">
              <a:solidFill>
                <a:schemeClr val="tx1">
                  <a:lumMod val="50000"/>
                </a:schemeClr>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6303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7EC08-4D29-4A30-B9E2-8083433B2D35}"/>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l" defTabSz="914400">
              <a:lnSpc>
                <a:spcPct val="90000"/>
              </a:lnSpc>
            </a:pPr>
            <a:r>
              <a:rPr lang="en-US" sz="5400" dirty="0">
                <a:latin typeface="+mj-lt"/>
                <a:cs typeface="+mj-cs"/>
              </a:rPr>
              <a:t>Parental and caregiver risk factors</a:t>
            </a:r>
          </a:p>
        </p:txBody>
      </p:sp>
      <p:sp>
        <p:nvSpPr>
          <p:cNvPr id="25"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9" name="Picture 8">
            <a:extLst>
              <a:ext uri="{FF2B5EF4-FFF2-40B4-BE49-F238E27FC236}">
                <a16:creationId xmlns:a16="http://schemas.microsoft.com/office/drawing/2014/main" id="{56D24323-446D-4E22-81F6-94F580B5CA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868487" y="10"/>
            <a:ext cx="7323513" cy="6857990"/>
          </a:xfrm>
          <a:prstGeom prst="rect">
            <a:avLst/>
          </a:prstGeom>
        </p:spPr>
      </p:pic>
      <p:grpSp>
        <p:nvGrpSpPr>
          <p:cNvPr id="23" name="Group 22">
            <a:extLst>
              <a:ext uri="{FF2B5EF4-FFF2-40B4-BE49-F238E27FC236}">
                <a16:creationId xmlns:a16="http://schemas.microsoft.com/office/drawing/2014/main" id="{C4F1A351-676E-4E51-9243-5063F4326A15}"/>
              </a:ext>
            </a:extLst>
          </p:cNvPr>
          <p:cNvGrpSpPr/>
          <p:nvPr/>
        </p:nvGrpSpPr>
        <p:grpSpPr>
          <a:xfrm>
            <a:off x="1397105" y="4860977"/>
            <a:ext cx="1629697" cy="1220430"/>
            <a:chOff x="2354826" y="4213173"/>
            <a:chExt cx="1629697" cy="1220430"/>
          </a:xfrm>
        </p:grpSpPr>
        <p:sp>
          <p:nvSpPr>
            <p:cNvPr id="27" name="Isosceles Triangle 26">
              <a:extLst>
                <a:ext uri="{FF2B5EF4-FFF2-40B4-BE49-F238E27FC236}">
                  <a16:creationId xmlns:a16="http://schemas.microsoft.com/office/drawing/2014/main" id="{04276EF5-77BE-478B-BC32-8EF745C459DE}"/>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8" name="Isosceles Triangle 27">
              <a:extLst>
                <a:ext uri="{FF2B5EF4-FFF2-40B4-BE49-F238E27FC236}">
                  <a16:creationId xmlns:a16="http://schemas.microsoft.com/office/drawing/2014/main" id="{78CC21E9-8D55-4E23-9C1F-DC7624714D57}"/>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29" name="Graphic 28" descr="Man with solid fill">
              <a:extLst>
                <a:ext uri="{FF2B5EF4-FFF2-40B4-BE49-F238E27FC236}">
                  <a16:creationId xmlns:a16="http://schemas.microsoft.com/office/drawing/2014/main" id="{90C0D942-A11D-4847-9FB8-FD8587E54D19}"/>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spTree>
    <p:extLst>
      <p:ext uri="{BB962C8B-B14F-4D97-AF65-F5344CB8AC3E}">
        <p14:creationId xmlns:p14="http://schemas.microsoft.com/office/powerpoint/2010/main" val="301438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CA0459-B658-4986-A597-170FCC65FD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2"/>
          <a:stretch/>
        </p:blipFill>
        <p:spPr>
          <a:xfrm>
            <a:off x="5511589" y="523804"/>
            <a:ext cx="6680411"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p:spPr>
      </p:pic>
      <p:sp>
        <p:nvSpPr>
          <p:cNvPr id="19" name="Freeform: Shape 11">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3C512D5F-F582-4051-BA74-39454139A2B3}"/>
              </a:ext>
            </a:extLst>
          </p:cNvPr>
          <p:cNvSpPr>
            <a:spLocks noGrp="1"/>
          </p:cNvSpPr>
          <p:nvPr>
            <p:ph type="title"/>
          </p:nvPr>
        </p:nvSpPr>
        <p:spPr>
          <a:xfrm>
            <a:off x="841247" y="914400"/>
            <a:ext cx="5111877" cy="1095375"/>
          </a:xfrm>
        </p:spPr>
        <p:txBody>
          <a:bodyPr anchor="ctr">
            <a:normAutofit/>
          </a:bodyPr>
          <a:lstStyle/>
          <a:p>
            <a:r>
              <a:rPr lang="en-AU">
                <a:solidFill>
                  <a:srgbClr val="FFFFFF"/>
                </a:solidFill>
              </a:rPr>
              <a:t>Content disclaimer</a:t>
            </a:r>
          </a:p>
        </p:txBody>
      </p:sp>
      <p:sp>
        <p:nvSpPr>
          <p:cNvPr id="3" name="Content Placeholder 2">
            <a:extLst>
              <a:ext uri="{FF2B5EF4-FFF2-40B4-BE49-F238E27FC236}">
                <a16:creationId xmlns:a16="http://schemas.microsoft.com/office/drawing/2014/main" id="{1133A601-3C03-4A2E-A707-84947624A508}"/>
              </a:ext>
            </a:extLst>
          </p:cNvPr>
          <p:cNvSpPr>
            <a:spLocks noGrp="1"/>
          </p:cNvSpPr>
          <p:nvPr>
            <p:ph idx="1"/>
          </p:nvPr>
        </p:nvSpPr>
        <p:spPr>
          <a:xfrm>
            <a:off x="421481" y="2333625"/>
            <a:ext cx="4798219" cy="3543300"/>
          </a:xfrm>
        </p:spPr>
        <p:txBody>
          <a:bodyPr anchor="t">
            <a:normAutofit/>
          </a:bodyPr>
          <a:lstStyle/>
          <a:p>
            <a:pPr marL="0" indent="0" algn="ctr">
              <a:lnSpc>
                <a:spcPct val="90000"/>
              </a:lnSpc>
              <a:buNone/>
            </a:pPr>
            <a:r>
              <a:rPr lang="en-AU" sz="1800" i="1" dirty="0">
                <a:solidFill>
                  <a:srgbClr val="FFFFFF"/>
                </a:solidFill>
                <a:effectLst/>
                <a:latin typeface="Calibri" panose="020F0502020204030204" pitchFamily="34" charset="0"/>
                <a:ea typeface="Calibri" panose="020F0502020204030204" pitchFamily="34" charset="0"/>
              </a:rPr>
              <a:t>Please be advised that this course will include readings, media, discussion and/or depictions or descriptions of child mortality. </a:t>
            </a:r>
          </a:p>
          <a:p>
            <a:pPr marL="0" indent="0" algn="ctr">
              <a:lnSpc>
                <a:spcPct val="90000"/>
              </a:lnSpc>
              <a:buNone/>
            </a:pPr>
            <a:endParaRPr lang="en-AU" sz="1800" i="1" dirty="0">
              <a:solidFill>
                <a:srgbClr val="FFFFFF"/>
              </a:solidFill>
              <a:latin typeface="Calibri" panose="020F0502020204030204" pitchFamily="34" charset="0"/>
              <a:ea typeface="Calibri" panose="020F0502020204030204" pitchFamily="34" charset="0"/>
            </a:endParaRPr>
          </a:p>
          <a:p>
            <a:pPr marL="0" indent="0" algn="ctr">
              <a:lnSpc>
                <a:spcPct val="90000"/>
              </a:lnSpc>
              <a:buNone/>
            </a:pPr>
            <a:r>
              <a:rPr lang="en-AU" sz="1800" i="1" dirty="0">
                <a:solidFill>
                  <a:srgbClr val="FFFFFF"/>
                </a:solidFill>
                <a:effectLst/>
                <a:latin typeface="Calibri" panose="020F0502020204030204" pitchFamily="34" charset="0"/>
                <a:ea typeface="Calibri" panose="020F0502020204030204" pitchFamily="34" charset="0"/>
              </a:rPr>
              <a:t>We acknowledge that it may be difficult to engage with this content, and encourage you to care for your safety and well-being. </a:t>
            </a:r>
          </a:p>
          <a:p>
            <a:pPr marL="0" indent="0" algn="ctr">
              <a:lnSpc>
                <a:spcPct val="90000"/>
              </a:lnSpc>
              <a:buNone/>
            </a:pPr>
            <a:endParaRPr lang="en-AU" sz="1800" i="1" dirty="0">
              <a:solidFill>
                <a:srgbClr val="FFFFFF"/>
              </a:solidFill>
              <a:latin typeface="Calibri" panose="020F0502020204030204" pitchFamily="34" charset="0"/>
              <a:ea typeface="Calibri" panose="020F0502020204030204" pitchFamily="34" charset="0"/>
            </a:endParaRPr>
          </a:p>
          <a:p>
            <a:pPr marL="0" indent="0" algn="ctr">
              <a:lnSpc>
                <a:spcPct val="90000"/>
              </a:lnSpc>
              <a:buNone/>
            </a:pPr>
            <a:r>
              <a:rPr lang="en-AU" sz="1800" i="1" dirty="0">
                <a:solidFill>
                  <a:srgbClr val="FFFFFF"/>
                </a:solidFill>
                <a:effectLst/>
                <a:latin typeface="Calibri" panose="020F0502020204030204" pitchFamily="34" charset="0"/>
                <a:ea typeface="Calibri" panose="020F0502020204030204" pitchFamily="34" charset="0"/>
              </a:rPr>
              <a:t>If the content covered today brings up any distress or discomfort for you, we encourage you to seek assistance through your foster and kinship care support worker or Child Safety</a:t>
            </a:r>
            <a:endParaRPr lang="en-AU" sz="1800" dirty="0">
              <a:solidFill>
                <a:srgbClr val="FFFFFF"/>
              </a:solidFill>
              <a:effectLst/>
              <a:latin typeface="Calibri" panose="020F0502020204030204" pitchFamily="34" charset="0"/>
              <a:ea typeface="Calibri" panose="020F0502020204030204" pitchFamily="34" charset="0"/>
            </a:endParaRPr>
          </a:p>
          <a:p>
            <a:pPr marL="0" indent="0" algn="ctr">
              <a:lnSpc>
                <a:spcPct val="90000"/>
              </a:lnSpc>
              <a:buNone/>
            </a:pPr>
            <a:endParaRPr lang="en-AU" sz="1700" dirty="0">
              <a:solidFill>
                <a:srgbClr val="FFFFFF"/>
              </a:solidFill>
              <a:effectLst/>
              <a:latin typeface="Calibri" panose="020F0502020204030204" pitchFamily="34" charset="0"/>
              <a:ea typeface="Calibri" panose="020F0502020204030204" pitchFamily="34" charset="0"/>
            </a:endParaRPr>
          </a:p>
        </p:txBody>
      </p:sp>
      <p:pic>
        <p:nvPicPr>
          <p:cNvPr id="13" name="Picture 12">
            <a:extLst>
              <a:ext uri="{FF2B5EF4-FFF2-40B4-BE49-F238E27FC236}">
                <a16:creationId xmlns:a16="http://schemas.microsoft.com/office/drawing/2014/main" id="{0F387AD5-4DD9-43F4-A960-BE51C0C26A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148115098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591F3-2741-4128-838F-C1D872AFAB35}"/>
              </a:ext>
            </a:extLst>
          </p:cNvPr>
          <p:cNvSpPr>
            <a:spLocks noGrp="1"/>
          </p:cNvSpPr>
          <p:nvPr>
            <p:ph type="title"/>
          </p:nvPr>
        </p:nvSpPr>
        <p:spPr>
          <a:xfrm>
            <a:off x="640080" y="164603"/>
            <a:ext cx="4368602" cy="2117607"/>
          </a:xfrm>
        </p:spPr>
        <p:txBody>
          <a:bodyPr anchor="b">
            <a:normAutofit/>
          </a:bodyPr>
          <a:lstStyle/>
          <a:p>
            <a:pPr>
              <a:lnSpc>
                <a:spcPct val="90000"/>
              </a:lnSpc>
            </a:pPr>
            <a:r>
              <a:rPr lang="en-AU" dirty="0"/>
              <a:t>Parental and caregiver risk factors </a:t>
            </a:r>
          </a:p>
        </p:txBody>
      </p:sp>
      <p:sp>
        <p:nvSpPr>
          <p:cNvPr id="6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close up of some water&#10;&#10;Description automatically generated with low confidence">
            <a:extLst>
              <a:ext uri="{FF2B5EF4-FFF2-40B4-BE49-F238E27FC236}">
                <a16:creationId xmlns:a16="http://schemas.microsoft.com/office/drawing/2014/main" id="{6DF47270-B5AD-4456-A980-76FBB6D42B35}"/>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1"/>
          <a:stretch/>
        </p:blipFill>
        <p:spPr>
          <a:xfrm>
            <a:off x="5326160"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Content Placeholder 2">
            <a:extLst>
              <a:ext uri="{FF2B5EF4-FFF2-40B4-BE49-F238E27FC236}">
                <a16:creationId xmlns:a16="http://schemas.microsoft.com/office/drawing/2014/main" id="{5ED325BD-C000-4A26-B26B-8F210D280C75}"/>
              </a:ext>
            </a:extLst>
          </p:cNvPr>
          <p:cNvSpPr>
            <a:spLocks noGrp="1"/>
          </p:cNvSpPr>
          <p:nvPr>
            <p:ph idx="1"/>
          </p:nvPr>
        </p:nvSpPr>
        <p:spPr>
          <a:xfrm>
            <a:off x="598410" y="2858579"/>
            <a:ext cx="4243589" cy="3320668"/>
          </a:xfrm>
        </p:spPr>
        <p:txBody>
          <a:bodyPr>
            <a:normAutofit lnSpcReduction="10000"/>
          </a:bodyPr>
          <a:lstStyle/>
          <a:p>
            <a:pPr marL="0" indent="0">
              <a:buNone/>
            </a:pPr>
            <a:r>
              <a:rPr lang="en-US" sz="2200" dirty="0"/>
              <a:t>A significant factor in childhood drownings is a lack of appropriate parental or caregiver supervision of children around water hazards. </a:t>
            </a:r>
          </a:p>
          <a:p>
            <a:pPr marL="0" indent="0">
              <a:buNone/>
            </a:pPr>
            <a:endParaRPr lang="en-AU" sz="2200" dirty="0"/>
          </a:p>
          <a:p>
            <a:pPr marL="0" indent="0">
              <a:buNone/>
            </a:pPr>
            <a:r>
              <a:rPr lang="en-US" sz="2000" dirty="0">
                <a:solidFill>
                  <a:srgbClr val="404040"/>
                </a:solidFill>
              </a:rPr>
              <a:t>Refer to the icon points to learn about the drowning risk factors associated with the parent and caregiver.</a:t>
            </a:r>
          </a:p>
          <a:p>
            <a:pPr marL="0" indent="0">
              <a:buNone/>
            </a:pPr>
            <a:endParaRPr lang="en-AU" sz="2200" dirty="0"/>
          </a:p>
        </p:txBody>
      </p:sp>
      <p:grpSp>
        <p:nvGrpSpPr>
          <p:cNvPr id="64" name="Group 63">
            <a:extLst>
              <a:ext uri="{FF2B5EF4-FFF2-40B4-BE49-F238E27FC236}">
                <a16:creationId xmlns:a16="http://schemas.microsoft.com/office/drawing/2014/main" id="{32AB99B4-726B-4472-8966-8DD1BEC5BC0E}"/>
              </a:ext>
            </a:extLst>
          </p:cNvPr>
          <p:cNvGrpSpPr/>
          <p:nvPr/>
        </p:nvGrpSpPr>
        <p:grpSpPr>
          <a:xfrm>
            <a:off x="5374045" y="349709"/>
            <a:ext cx="1061215" cy="821645"/>
            <a:chOff x="2354826" y="4213173"/>
            <a:chExt cx="1629697" cy="1220430"/>
          </a:xfrm>
        </p:grpSpPr>
        <p:sp>
          <p:nvSpPr>
            <p:cNvPr id="65" name="Isosceles Triangle 64">
              <a:extLst>
                <a:ext uri="{FF2B5EF4-FFF2-40B4-BE49-F238E27FC236}">
                  <a16:creationId xmlns:a16="http://schemas.microsoft.com/office/drawing/2014/main" id="{F56E79E9-1D3D-41FD-987C-6DF56B0655B4}"/>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67" name="Isosceles Triangle 66">
              <a:extLst>
                <a:ext uri="{FF2B5EF4-FFF2-40B4-BE49-F238E27FC236}">
                  <a16:creationId xmlns:a16="http://schemas.microsoft.com/office/drawing/2014/main" id="{124BD228-4DCD-49B8-AE70-27DBF90F79B0}"/>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69" name="Graphic 68" descr="Man with solid fill">
              <a:extLst>
                <a:ext uri="{FF2B5EF4-FFF2-40B4-BE49-F238E27FC236}">
                  <a16:creationId xmlns:a16="http://schemas.microsoft.com/office/drawing/2014/main" id="{0178A720-B201-4E03-B248-7C2555B4FF92}"/>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grpSp>
        <p:nvGrpSpPr>
          <p:cNvPr id="70" name="Group 69">
            <a:extLst>
              <a:ext uri="{FF2B5EF4-FFF2-40B4-BE49-F238E27FC236}">
                <a16:creationId xmlns:a16="http://schemas.microsoft.com/office/drawing/2014/main" id="{D45164DD-BECA-46A6-A550-117C5089F3B9}"/>
              </a:ext>
            </a:extLst>
          </p:cNvPr>
          <p:cNvGrpSpPr/>
          <p:nvPr/>
        </p:nvGrpSpPr>
        <p:grpSpPr>
          <a:xfrm>
            <a:off x="5404697" y="1675668"/>
            <a:ext cx="1061215" cy="821645"/>
            <a:chOff x="2354826" y="4213173"/>
            <a:chExt cx="1629697" cy="1220430"/>
          </a:xfrm>
        </p:grpSpPr>
        <p:sp>
          <p:nvSpPr>
            <p:cNvPr id="71" name="Isosceles Triangle 70">
              <a:extLst>
                <a:ext uri="{FF2B5EF4-FFF2-40B4-BE49-F238E27FC236}">
                  <a16:creationId xmlns:a16="http://schemas.microsoft.com/office/drawing/2014/main" id="{83A691C8-13B3-423B-A405-74530D8330E4}"/>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72" name="Isosceles Triangle 71">
              <a:extLst>
                <a:ext uri="{FF2B5EF4-FFF2-40B4-BE49-F238E27FC236}">
                  <a16:creationId xmlns:a16="http://schemas.microsoft.com/office/drawing/2014/main" id="{D9B81813-BA20-4195-BCBF-8A4102770099}"/>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73" name="Graphic 72" descr="Man with solid fill">
              <a:extLst>
                <a:ext uri="{FF2B5EF4-FFF2-40B4-BE49-F238E27FC236}">
                  <a16:creationId xmlns:a16="http://schemas.microsoft.com/office/drawing/2014/main" id="{B0B1100B-BB27-485B-9641-D3EBC90911E5}"/>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grpSp>
        <p:nvGrpSpPr>
          <p:cNvPr id="74" name="Group 73">
            <a:extLst>
              <a:ext uri="{FF2B5EF4-FFF2-40B4-BE49-F238E27FC236}">
                <a16:creationId xmlns:a16="http://schemas.microsoft.com/office/drawing/2014/main" id="{684B463F-1F4F-4516-8476-A874ED8ACBBC}"/>
              </a:ext>
            </a:extLst>
          </p:cNvPr>
          <p:cNvGrpSpPr/>
          <p:nvPr/>
        </p:nvGrpSpPr>
        <p:grpSpPr>
          <a:xfrm>
            <a:off x="5498841" y="3143000"/>
            <a:ext cx="1061215" cy="821645"/>
            <a:chOff x="2354826" y="4213173"/>
            <a:chExt cx="1629697" cy="1220430"/>
          </a:xfrm>
        </p:grpSpPr>
        <p:sp>
          <p:nvSpPr>
            <p:cNvPr id="75" name="Isosceles Triangle 74">
              <a:extLst>
                <a:ext uri="{FF2B5EF4-FFF2-40B4-BE49-F238E27FC236}">
                  <a16:creationId xmlns:a16="http://schemas.microsoft.com/office/drawing/2014/main" id="{E875D22C-6AF3-42D1-BCD3-EB869365C378}"/>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76" name="Isosceles Triangle 75">
              <a:extLst>
                <a:ext uri="{FF2B5EF4-FFF2-40B4-BE49-F238E27FC236}">
                  <a16:creationId xmlns:a16="http://schemas.microsoft.com/office/drawing/2014/main" id="{CE3CCB46-4465-4107-973F-EEFC90AC0CF8}"/>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77" name="Graphic 76" descr="Man with solid fill">
              <a:extLst>
                <a:ext uri="{FF2B5EF4-FFF2-40B4-BE49-F238E27FC236}">
                  <a16:creationId xmlns:a16="http://schemas.microsoft.com/office/drawing/2014/main" id="{F75C9909-3162-4FB5-A645-BB879E5BC428}"/>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sp>
        <p:nvSpPr>
          <p:cNvPr id="78" name="TextBox 77">
            <a:extLst>
              <a:ext uri="{FF2B5EF4-FFF2-40B4-BE49-F238E27FC236}">
                <a16:creationId xmlns:a16="http://schemas.microsoft.com/office/drawing/2014/main" id="{9DC4D695-B917-47CF-8475-0CE1550169E1}"/>
              </a:ext>
            </a:extLst>
          </p:cNvPr>
          <p:cNvSpPr txBox="1"/>
          <p:nvPr/>
        </p:nvSpPr>
        <p:spPr>
          <a:xfrm>
            <a:off x="6982077" y="344384"/>
            <a:ext cx="4994718" cy="83099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The parent or caregiver may have unrealistic expectations of a child or a young person’s ability to exercise self control over their own behaviour in or around water.</a:t>
            </a:r>
          </a:p>
        </p:txBody>
      </p:sp>
      <p:sp>
        <p:nvSpPr>
          <p:cNvPr id="79" name="TextBox 78">
            <a:extLst>
              <a:ext uri="{FF2B5EF4-FFF2-40B4-BE49-F238E27FC236}">
                <a16:creationId xmlns:a16="http://schemas.microsoft.com/office/drawing/2014/main" id="{40172473-A649-4690-87FA-604E94C3E57A}"/>
              </a:ext>
            </a:extLst>
          </p:cNvPr>
          <p:cNvSpPr txBox="1"/>
          <p:nvPr/>
        </p:nvSpPr>
        <p:spPr>
          <a:xfrm>
            <a:off x="6967678" y="1688035"/>
            <a:ext cx="4986060" cy="83099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The parent or caregiver provides inadequate supervision to a child or young person in or near environments where water hazards are present.</a:t>
            </a:r>
          </a:p>
        </p:txBody>
      </p:sp>
      <p:sp>
        <p:nvSpPr>
          <p:cNvPr id="80" name="TextBox 79">
            <a:extLst>
              <a:ext uri="{FF2B5EF4-FFF2-40B4-BE49-F238E27FC236}">
                <a16:creationId xmlns:a16="http://schemas.microsoft.com/office/drawing/2014/main" id="{F20BFC7A-E217-401F-B3AD-F85DBD5B207C}"/>
              </a:ext>
            </a:extLst>
          </p:cNvPr>
          <p:cNvSpPr txBox="1"/>
          <p:nvPr/>
        </p:nvSpPr>
        <p:spPr>
          <a:xfrm>
            <a:off x="6990735" y="3050970"/>
            <a:ext cx="4993605" cy="1077218"/>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The parent or caregiver may underestimate a child or young person’s capacity to gain access to areas where parental supervision is necessary due to water hazards (e.g. swimming pools or water features such as a pond).</a:t>
            </a:r>
          </a:p>
        </p:txBody>
      </p:sp>
      <p:cxnSp>
        <p:nvCxnSpPr>
          <p:cNvPr id="81" name="Straight Arrow Connector 80">
            <a:extLst>
              <a:ext uri="{FF2B5EF4-FFF2-40B4-BE49-F238E27FC236}">
                <a16:creationId xmlns:a16="http://schemas.microsoft.com/office/drawing/2014/main" id="{931A55F2-E4C3-4BC9-965D-CE46863A5EB1}"/>
              </a:ext>
            </a:extLst>
          </p:cNvPr>
          <p:cNvCxnSpPr>
            <a:cxnSpLocks/>
          </p:cNvCxnSpPr>
          <p:nvPr/>
        </p:nvCxnSpPr>
        <p:spPr>
          <a:xfrm>
            <a:off x="6304377" y="808714"/>
            <a:ext cx="629725"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2" name="Straight Arrow Connector 81">
            <a:extLst>
              <a:ext uri="{FF2B5EF4-FFF2-40B4-BE49-F238E27FC236}">
                <a16:creationId xmlns:a16="http://schemas.microsoft.com/office/drawing/2014/main" id="{42F83D99-7737-4339-B43B-266DD6F787EB}"/>
              </a:ext>
            </a:extLst>
          </p:cNvPr>
          <p:cNvCxnSpPr>
            <a:cxnSpLocks/>
          </p:cNvCxnSpPr>
          <p:nvPr/>
        </p:nvCxnSpPr>
        <p:spPr>
          <a:xfrm>
            <a:off x="6306238" y="2115585"/>
            <a:ext cx="629725"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3" name="Straight Arrow Connector 82">
            <a:extLst>
              <a:ext uri="{FF2B5EF4-FFF2-40B4-BE49-F238E27FC236}">
                <a16:creationId xmlns:a16="http://schemas.microsoft.com/office/drawing/2014/main" id="{EF14D8F2-1F96-404B-A165-69DCECDC8108}"/>
              </a:ext>
            </a:extLst>
          </p:cNvPr>
          <p:cNvCxnSpPr>
            <a:cxnSpLocks/>
          </p:cNvCxnSpPr>
          <p:nvPr/>
        </p:nvCxnSpPr>
        <p:spPr>
          <a:xfrm>
            <a:off x="6337954" y="3539761"/>
            <a:ext cx="629725"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grpSp>
        <p:nvGrpSpPr>
          <p:cNvPr id="84" name="Group 83">
            <a:extLst>
              <a:ext uri="{FF2B5EF4-FFF2-40B4-BE49-F238E27FC236}">
                <a16:creationId xmlns:a16="http://schemas.microsoft.com/office/drawing/2014/main" id="{B9AE1EA0-F036-4C35-80F3-3A20CD7EC8D0}"/>
              </a:ext>
            </a:extLst>
          </p:cNvPr>
          <p:cNvGrpSpPr/>
          <p:nvPr/>
        </p:nvGrpSpPr>
        <p:grpSpPr>
          <a:xfrm>
            <a:off x="5506384" y="4841721"/>
            <a:ext cx="1061215" cy="821645"/>
            <a:chOff x="2354826" y="4213173"/>
            <a:chExt cx="1629697" cy="1220430"/>
          </a:xfrm>
        </p:grpSpPr>
        <p:sp>
          <p:nvSpPr>
            <p:cNvPr id="85" name="Isosceles Triangle 84">
              <a:extLst>
                <a:ext uri="{FF2B5EF4-FFF2-40B4-BE49-F238E27FC236}">
                  <a16:creationId xmlns:a16="http://schemas.microsoft.com/office/drawing/2014/main" id="{B09B5E6D-27EC-4676-9575-2A35668577FF}"/>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86" name="Isosceles Triangle 85">
              <a:extLst>
                <a:ext uri="{FF2B5EF4-FFF2-40B4-BE49-F238E27FC236}">
                  <a16:creationId xmlns:a16="http://schemas.microsoft.com/office/drawing/2014/main" id="{B85812DD-4AB0-421C-9EB7-C3230ACB5B87}"/>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dirty="0"/>
            </a:p>
          </p:txBody>
        </p:sp>
        <p:pic>
          <p:nvPicPr>
            <p:cNvPr id="87" name="Graphic 86" descr="Man with solid fill">
              <a:extLst>
                <a:ext uri="{FF2B5EF4-FFF2-40B4-BE49-F238E27FC236}">
                  <a16:creationId xmlns:a16="http://schemas.microsoft.com/office/drawing/2014/main" id="{7721083A-D2A4-43D0-A658-3A8F8FFF5756}"/>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cxnSp>
        <p:nvCxnSpPr>
          <p:cNvPr id="88" name="Straight Arrow Connector 87">
            <a:extLst>
              <a:ext uri="{FF2B5EF4-FFF2-40B4-BE49-F238E27FC236}">
                <a16:creationId xmlns:a16="http://schemas.microsoft.com/office/drawing/2014/main" id="{39D7CB77-F130-4586-9F79-42EE4B2A4787}"/>
              </a:ext>
            </a:extLst>
          </p:cNvPr>
          <p:cNvCxnSpPr>
            <a:cxnSpLocks/>
          </p:cNvCxnSpPr>
          <p:nvPr/>
        </p:nvCxnSpPr>
        <p:spPr>
          <a:xfrm>
            <a:off x="6318318" y="5190033"/>
            <a:ext cx="629725"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sp>
        <p:nvSpPr>
          <p:cNvPr id="89" name="TextBox 88">
            <a:extLst>
              <a:ext uri="{FF2B5EF4-FFF2-40B4-BE49-F238E27FC236}">
                <a16:creationId xmlns:a16="http://schemas.microsoft.com/office/drawing/2014/main" id="{930CB2AB-A502-439E-AEA4-ACA9775A12BC}"/>
              </a:ext>
            </a:extLst>
          </p:cNvPr>
          <p:cNvSpPr txBox="1"/>
          <p:nvPr/>
        </p:nvSpPr>
        <p:spPr>
          <a:xfrm>
            <a:off x="6998280" y="4610332"/>
            <a:ext cx="4986060" cy="1323439"/>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The parent or caregiver can be distracted during busy times such as changeover time from contact visits, when another parent comes home, meal preparation, feeding of animals, use of mobile phones, parental illness, when visitors call and/or when bathing other children.</a:t>
            </a:r>
          </a:p>
        </p:txBody>
      </p:sp>
    </p:spTree>
    <p:extLst>
      <p:ext uri="{BB962C8B-B14F-4D97-AF65-F5344CB8AC3E}">
        <p14:creationId xmlns:p14="http://schemas.microsoft.com/office/powerpoint/2010/main" val="300519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28">
            <a:extLst>
              <a:ext uri="{FF2B5EF4-FFF2-40B4-BE49-F238E27FC236}">
                <a16:creationId xmlns:a16="http://schemas.microsoft.com/office/drawing/2014/main" id="{C9576D80-EFCD-4021-B2FF-4EBA0BA506DB}"/>
              </a:ext>
            </a:extLst>
          </p:cNvPr>
          <p:cNvPicPr>
            <a:picLocks noGrp="1" noChangeAspect="1"/>
          </p:cNvPicPr>
          <p:nvPr>
            <p:ph idx="1"/>
          </p:nvPr>
        </p:nvPicPr>
        <p:blipFill>
          <a:blip r:embed="rId3" cstate="email">
            <a:alphaModFix amt="35000"/>
            <a:extLst>
              <a:ext uri="{28A0092B-C50C-407E-A947-70E740481C1C}">
                <a14:useLocalDpi xmlns:a14="http://schemas.microsoft.com/office/drawing/2010/main"/>
              </a:ext>
            </a:extLst>
          </a:blip>
          <a:stretch>
            <a:fillRect/>
          </a:stretch>
        </p:blipFill>
        <p:spPr>
          <a:xfrm>
            <a:off x="0" y="1200748"/>
            <a:ext cx="12192000" cy="5657252"/>
          </a:xfrm>
        </p:spPr>
      </p:pic>
      <p:sp>
        <p:nvSpPr>
          <p:cNvPr id="2" name="Title 1">
            <a:extLst>
              <a:ext uri="{FF2B5EF4-FFF2-40B4-BE49-F238E27FC236}">
                <a16:creationId xmlns:a16="http://schemas.microsoft.com/office/drawing/2014/main" id="{C419B2C4-9F6E-4D8E-B4AB-8633484246C4}"/>
              </a:ext>
            </a:extLst>
          </p:cNvPr>
          <p:cNvSpPr>
            <a:spLocks noGrp="1"/>
          </p:cNvSpPr>
          <p:nvPr>
            <p:ph type="title"/>
          </p:nvPr>
        </p:nvSpPr>
        <p:spPr>
          <a:xfrm>
            <a:off x="616556" y="274638"/>
            <a:ext cx="10965843" cy="778308"/>
          </a:xfrm>
        </p:spPr>
        <p:txBody>
          <a:bodyPr>
            <a:normAutofit/>
          </a:bodyPr>
          <a:lstStyle/>
          <a:p>
            <a:r>
              <a:rPr lang="en-AU" dirty="0"/>
              <a:t>Parental and caregiver risk factors </a:t>
            </a:r>
          </a:p>
        </p:txBody>
      </p:sp>
      <p:grpSp>
        <p:nvGrpSpPr>
          <p:cNvPr id="31" name="Group 30">
            <a:extLst>
              <a:ext uri="{FF2B5EF4-FFF2-40B4-BE49-F238E27FC236}">
                <a16:creationId xmlns:a16="http://schemas.microsoft.com/office/drawing/2014/main" id="{AD51DFCE-A569-4D04-B654-60CFE0D87F0E}"/>
              </a:ext>
            </a:extLst>
          </p:cNvPr>
          <p:cNvGrpSpPr/>
          <p:nvPr/>
        </p:nvGrpSpPr>
        <p:grpSpPr>
          <a:xfrm>
            <a:off x="561398" y="1410266"/>
            <a:ext cx="692190" cy="535928"/>
            <a:chOff x="2354826" y="4213173"/>
            <a:chExt cx="1629697" cy="1220430"/>
          </a:xfrm>
        </p:grpSpPr>
        <p:sp>
          <p:nvSpPr>
            <p:cNvPr id="32" name="Isosceles Triangle 31">
              <a:extLst>
                <a:ext uri="{FF2B5EF4-FFF2-40B4-BE49-F238E27FC236}">
                  <a16:creationId xmlns:a16="http://schemas.microsoft.com/office/drawing/2014/main" id="{3C657476-125A-4CEA-88C5-6CF221B389BE}"/>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3" name="Isosceles Triangle 32">
              <a:extLst>
                <a:ext uri="{FF2B5EF4-FFF2-40B4-BE49-F238E27FC236}">
                  <a16:creationId xmlns:a16="http://schemas.microsoft.com/office/drawing/2014/main" id="{95447E1E-057A-497A-9E4B-52E9BA7A5E84}"/>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34" name="Graphic 33" descr="Man with solid fill">
              <a:extLst>
                <a:ext uri="{FF2B5EF4-FFF2-40B4-BE49-F238E27FC236}">
                  <a16:creationId xmlns:a16="http://schemas.microsoft.com/office/drawing/2014/main" id="{088561AD-90E6-404A-9828-2182CD0C1E6A}"/>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grpSp>
        <p:nvGrpSpPr>
          <p:cNvPr id="35" name="Group 34">
            <a:extLst>
              <a:ext uri="{FF2B5EF4-FFF2-40B4-BE49-F238E27FC236}">
                <a16:creationId xmlns:a16="http://schemas.microsoft.com/office/drawing/2014/main" id="{046A040F-CF92-4F39-B284-0F78E421B7BB}"/>
              </a:ext>
            </a:extLst>
          </p:cNvPr>
          <p:cNvGrpSpPr/>
          <p:nvPr/>
        </p:nvGrpSpPr>
        <p:grpSpPr>
          <a:xfrm>
            <a:off x="581312" y="2225569"/>
            <a:ext cx="692190" cy="535928"/>
            <a:chOff x="2354826" y="4213173"/>
            <a:chExt cx="1629697" cy="1220430"/>
          </a:xfrm>
        </p:grpSpPr>
        <p:sp>
          <p:nvSpPr>
            <p:cNvPr id="36" name="Isosceles Triangle 35">
              <a:extLst>
                <a:ext uri="{FF2B5EF4-FFF2-40B4-BE49-F238E27FC236}">
                  <a16:creationId xmlns:a16="http://schemas.microsoft.com/office/drawing/2014/main" id="{A1CE813A-9A98-4371-8655-CA911DB3D04B}"/>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7" name="Isosceles Triangle 36">
              <a:extLst>
                <a:ext uri="{FF2B5EF4-FFF2-40B4-BE49-F238E27FC236}">
                  <a16:creationId xmlns:a16="http://schemas.microsoft.com/office/drawing/2014/main" id="{A8439946-0CFC-4690-B66D-6F33ECFCB1FD}"/>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38" name="Graphic 37" descr="Man with solid fill">
              <a:extLst>
                <a:ext uri="{FF2B5EF4-FFF2-40B4-BE49-F238E27FC236}">
                  <a16:creationId xmlns:a16="http://schemas.microsoft.com/office/drawing/2014/main" id="{EF80ED08-3FB6-4E19-8BB4-A936F1EB2680}"/>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grpSp>
        <p:nvGrpSpPr>
          <p:cNvPr id="39" name="Group 38">
            <a:extLst>
              <a:ext uri="{FF2B5EF4-FFF2-40B4-BE49-F238E27FC236}">
                <a16:creationId xmlns:a16="http://schemas.microsoft.com/office/drawing/2014/main" id="{018B91DA-4E57-4BCC-AAED-2D704B6D757D}"/>
              </a:ext>
            </a:extLst>
          </p:cNvPr>
          <p:cNvGrpSpPr/>
          <p:nvPr/>
        </p:nvGrpSpPr>
        <p:grpSpPr>
          <a:xfrm>
            <a:off x="568435" y="3061377"/>
            <a:ext cx="692190" cy="535928"/>
            <a:chOff x="2354826" y="4213173"/>
            <a:chExt cx="1629697" cy="1220430"/>
          </a:xfrm>
        </p:grpSpPr>
        <p:sp>
          <p:nvSpPr>
            <p:cNvPr id="40" name="Isosceles Triangle 39">
              <a:extLst>
                <a:ext uri="{FF2B5EF4-FFF2-40B4-BE49-F238E27FC236}">
                  <a16:creationId xmlns:a16="http://schemas.microsoft.com/office/drawing/2014/main" id="{F5ABC044-E1DD-49F6-A4B2-7DC3CA991DDE}"/>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41" name="Isosceles Triangle 40">
              <a:extLst>
                <a:ext uri="{FF2B5EF4-FFF2-40B4-BE49-F238E27FC236}">
                  <a16:creationId xmlns:a16="http://schemas.microsoft.com/office/drawing/2014/main" id="{35D88E22-189A-4868-AC3C-7C55E3531E50}"/>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42" name="Graphic 41" descr="Man with solid fill">
              <a:extLst>
                <a:ext uri="{FF2B5EF4-FFF2-40B4-BE49-F238E27FC236}">
                  <a16:creationId xmlns:a16="http://schemas.microsoft.com/office/drawing/2014/main" id="{6390D5FD-463F-4400-B959-96716D9D7ABF}"/>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grpSp>
        <p:nvGrpSpPr>
          <p:cNvPr id="47" name="Group 46">
            <a:extLst>
              <a:ext uri="{FF2B5EF4-FFF2-40B4-BE49-F238E27FC236}">
                <a16:creationId xmlns:a16="http://schemas.microsoft.com/office/drawing/2014/main" id="{80EE91D3-30D4-4942-834D-25FACFC20D35}"/>
              </a:ext>
            </a:extLst>
          </p:cNvPr>
          <p:cNvGrpSpPr/>
          <p:nvPr/>
        </p:nvGrpSpPr>
        <p:grpSpPr>
          <a:xfrm>
            <a:off x="616556" y="5594776"/>
            <a:ext cx="692190" cy="535928"/>
            <a:chOff x="2354826" y="4213173"/>
            <a:chExt cx="1629697" cy="1220430"/>
          </a:xfrm>
        </p:grpSpPr>
        <p:sp>
          <p:nvSpPr>
            <p:cNvPr id="48" name="Isosceles Triangle 47">
              <a:extLst>
                <a:ext uri="{FF2B5EF4-FFF2-40B4-BE49-F238E27FC236}">
                  <a16:creationId xmlns:a16="http://schemas.microsoft.com/office/drawing/2014/main" id="{6925CA22-223D-4493-AAAD-CECF2844C24B}"/>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49" name="Isosceles Triangle 48">
              <a:extLst>
                <a:ext uri="{FF2B5EF4-FFF2-40B4-BE49-F238E27FC236}">
                  <a16:creationId xmlns:a16="http://schemas.microsoft.com/office/drawing/2014/main" id="{EC7FBAD0-19AC-4ECF-B1FC-BE31B44478EE}"/>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50" name="Graphic 49" descr="Man with solid fill">
              <a:extLst>
                <a:ext uri="{FF2B5EF4-FFF2-40B4-BE49-F238E27FC236}">
                  <a16:creationId xmlns:a16="http://schemas.microsoft.com/office/drawing/2014/main" id="{77441C0D-BDDF-4A7D-BB7B-6958727760ED}"/>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grpSp>
        <p:nvGrpSpPr>
          <p:cNvPr id="51" name="Group 50">
            <a:extLst>
              <a:ext uri="{FF2B5EF4-FFF2-40B4-BE49-F238E27FC236}">
                <a16:creationId xmlns:a16="http://schemas.microsoft.com/office/drawing/2014/main" id="{900298FB-1DAF-4D7B-8466-D053F4C4635D}"/>
              </a:ext>
            </a:extLst>
          </p:cNvPr>
          <p:cNvGrpSpPr/>
          <p:nvPr/>
        </p:nvGrpSpPr>
        <p:grpSpPr>
          <a:xfrm>
            <a:off x="606860" y="4721692"/>
            <a:ext cx="692190" cy="535928"/>
            <a:chOff x="2354826" y="4213173"/>
            <a:chExt cx="1629697" cy="1220430"/>
          </a:xfrm>
        </p:grpSpPr>
        <p:sp>
          <p:nvSpPr>
            <p:cNvPr id="52" name="Isosceles Triangle 51">
              <a:extLst>
                <a:ext uri="{FF2B5EF4-FFF2-40B4-BE49-F238E27FC236}">
                  <a16:creationId xmlns:a16="http://schemas.microsoft.com/office/drawing/2014/main" id="{A17F5F35-5F10-48A3-9731-DC4BE25A0DB7}"/>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53" name="Isosceles Triangle 52">
              <a:extLst>
                <a:ext uri="{FF2B5EF4-FFF2-40B4-BE49-F238E27FC236}">
                  <a16:creationId xmlns:a16="http://schemas.microsoft.com/office/drawing/2014/main" id="{9077AA89-D7C8-46EB-8570-B94673C10364}"/>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54" name="Graphic 53" descr="Man with solid fill">
              <a:extLst>
                <a:ext uri="{FF2B5EF4-FFF2-40B4-BE49-F238E27FC236}">
                  <a16:creationId xmlns:a16="http://schemas.microsoft.com/office/drawing/2014/main" id="{5E4C85D1-3C42-4F7F-8F5F-45AE45C91C00}"/>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grpSp>
        <p:nvGrpSpPr>
          <p:cNvPr id="55" name="Group 54">
            <a:extLst>
              <a:ext uri="{FF2B5EF4-FFF2-40B4-BE49-F238E27FC236}">
                <a16:creationId xmlns:a16="http://schemas.microsoft.com/office/drawing/2014/main" id="{0CD9672A-6ABE-4079-92A8-6AB358EC7323}"/>
              </a:ext>
            </a:extLst>
          </p:cNvPr>
          <p:cNvGrpSpPr/>
          <p:nvPr/>
        </p:nvGrpSpPr>
        <p:grpSpPr>
          <a:xfrm>
            <a:off x="595541" y="3853390"/>
            <a:ext cx="692190" cy="535928"/>
            <a:chOff x="2354826" y="4213173"/>
            <a:chExt cx="1629697" cy="1220430"/>
          </a:xfrm>
        </p:grpSpPr>
        <p:sp>
          <p:nvSpPr>
            <p:cNvPr id="56" name="Isosceles Triangle 55">
              <a:extLst>
                <a:ext uri="{FF2B5EF4-FFF2-40B4-BE49-F238E27FC236}">
                  <a16:creationId xmlns:a16="http://schemas.microsoft.com/office/drawing/2014/main" id="{9C6574C8-EFB6-41A1-9564-4A4D55A0F275}"/>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57" name="Isosceles Triangle 56">
              <a:extLst>
                <a:ext uri="{FF2B5EF4-FFF2-40B4-BE49-F238E27FC236}">
                  <a16:creationId xmlns:a16="http://schemas.microsoft.com/office/drawing/2014/main" id="{090497C6-33F8-44BB-942E-97395BB9BDA5}"/>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58" name="Graphic 57" descr="Man with solid fill">
              <a:extLst>
                <a:ext uri="{FF2B5EF4-FFF2-40B4-BE49-F238E27FC236}">
                  <a16:creationId xmlns:a16="http://schemas.microsoft.com/office/drawing/2014/main" id="{E6AA6A8A-0765-4B01-B1FC-E70FDBCF4F9D}"/>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sp>
        <p:nvSpPr>
          <p:cNvPr id="63" name="TextBox 62">
            <a:extLst>
              <a:ext uri="{FF2B5EF4-FFF2-40B4-BE49-F238E27FC236}">
                <a16:creationId xmlns:a16="http://schemas.microsoft.com/office/drawing/2014/main" id="{EFB0F9B0-691B-440D-8B15-45F1AE69EA14}"/>
              </a:ext>
            </a:extLst>
          </p:cNvPr>
          <p:cNvSpPr txBox="1"/>
          <p:nvPr/>
        </p:nvSpPr>
        <p:spPr>
          <a:xfrm>
            <a:off x="1914667" y="4791364"/>
            <a:ext cx="9259099"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Parents or caregivers being unprepared when bathing a child or swimming with a child or young person, resulting in the child or young person being left unsupervised (e.g. leaving a child to fetch a towel).</a:t>
            </a:r>
          </a:p>
        </p:txBody>
      </p:sp>
      <p:sp>
        <p:nvSpPr>
          <p:cNvPr id="64" name="TextBox 63">
            <a:extLst>
              <a:ext uri="{FF2B5EF4-FFF2-40B4-BE49-F238E27FC236}">
                <a16:creationId xmlns:a16="http://schemas.microsoft.com/office/drawing/2014/main" id="{4EBA632D-8F87-4D70-BE2C-D6D28918FA59}"/>
              </a:ext>
            </a:extLst>
          </p:cNvPr>
          <p:cNvSpPr txBox="1"/>
          <p:nvPr/>
        </p:nvSpPr>
        <p:spPr>
          <a:xfrm>
            <a:off x="1915536" y="3952635"/>
            <a:ext cx="9259099"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A false belief that pool safety devices such as retractable pool ladders, pool alarms, pool covers, baby bath aids or flotation devices provide adequate protection for children and young people.</a:t>
            </a:r>
          </a:p>
        </p:txBody>
      </p:sp>
      <p:sp>
        <p:nvSpPr>
          <p:cNvPr id="65" name="TextBox 64">
            <a:extLst>
              <a:ext uri="{FF2B5EF4-FFF2-40B4-BE49-F238E27FC236}">
                <a16:creationId xmlns:a16="http://schemas.microsoft.com/office/drawing/2014/main" id="{6150DE45-58E1-4808-A97A-A1B3B16A4081}"/>
              </a:ext>
            </a:extLst>
          </p:cNvPr>
          <p:cNvSpPr txBox="1"/>
          <p:nvPr/>
        </p:nvSpPr>
        <p:spPr>
          <a:xfrm>
            <a:off x="1929278" y="5630091"/>
            <a:ext cx="9239131"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Lack of knowledge of cardiopulmonary resuscitation (CPR) and/or apprehension to administer this action – ‘Have a go, push and blow and as soon as possible call 000!’</a:t>
            </a:r>
          </a:p>
        </p:txBody>
      </p:sp>
      <p:sp>
        <p:nvSpPr>
          <p:cNvPr id="67" name="TextBox 66">
            <a:extLst>
              <a:ext uri="{FF2B5EF4-FFF2-40B4-BE49-F238E27FC236}">
                <a16:creationId xmlns:a16="http://schemas.microsoft.com/office/drawing/2014/main" id="{6DD80A94-1297-49FD-B6D9-BF63BE2D4527}"/>
              </a:ext>
            </a:extLst>
          </p:cNvPr>
          <p:cNvSpPr txBox="1"/>
          <p:nvPr/>
        </p:nvSpPr>
        <p:spPr>
          <a:xfrm>
            <a:off x="1928036" y="1436448"/>
            <a:ext cx="9279463"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A false sense of security can occur when each parent or caregivers mistakenly assumes that the other adult is supervising a child or young person.</a:t>
            </a:r>
          </a:p>
        </p:txBody>
      </p:sp>
      <p:sp>
        <p:nvSpPr>
          <p:cNvPr id="68" name="TextBox 67">
            <a:extLst>
              <a:ext uri="{FF2B5EF4-FFF2-40B4-BE49-F238E27FC236}">
                <a16:creationId xmlns:a16="http://schemas.microsoft.com/office/drawing/2014/main" id="{AA5E1E41-2D85-451E-B392-4D75FF52E56E}"/>
              </a:ext>
            </a:extLst>
          </p:cNvPr>
          <p:cNvSpPr txBox="1"/>
          <p:nvPr/>
        </p:nvSpPr>
        <p:spPr>
          <a:xfrm>
            <a:off x="1928036" y="2275177"/>
            <a:ext cx="9259099"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Parents or caregivers not knowing about or not being prepared for new risks and hazards associated with unfamiliar environments.</a:t>
            </a:r>
          </a:p>
        </p:txBody>
      </p:sp>
      <p:sp>
        <p:nvSpPr>
          <p:cNvPr id="69" name="TextBox 68">
            <a:extLst>
              <a:ext uri="{FF2B5EF4-FFF2-40B4-BE49-F238E27FC236}">
                <a16:creationId xmlns:a16="http://schemas.microsoft.com/office/drawing/2014/main" id="{7727F8F2-1A3D-4D17-84A1-5F5DB5EB7FC7}"/>
              </a:ext>
            </a:extLst>
          </p:cNvPr>
          <p:cNvSpPr txBox="1"/>
          <p:nvPr/>
        </p:nvSpPr>
        <p:spPr>
          <a:xfrm>
            <a:off x="1928036" y="3113906"/>
            <a:ext cx="9279463"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Complacency or a ‘comfort zone’ around the home results in parental or caregiver vigilance/supervision being reduced. </a:t>
            </a:r>
          </a:p>
        </p:txBody>
      </p:sp>
      <p:grpSp>
        <p:nvGrpSpPr>
          <p:cNvPr id="70" name="Group 69">
            <a:extLst>
              <a:ext uri="{FF2B5EF4-FFF2-40B4-BE49-F238E27FC236}">
                <a16:creationId xmlns:a16="http://schemas.microsoft.com/office/drawing/2014/main" id="{D2730AF2-BD5E-4E50-960B-589F78E3EEA7}"/>
              </a:ext>
            </a:extLst>
          </p:cNvPr>
          <p:cNvGrpSpPr/>
          <p:nvPr/>
        </p:nvGrpSpPr>
        <p:grpSpPr>
          <a:xfrm>
            <a:off x="383922" y="170271"/>
            <a:ext cx="1061215" cy="821645"/>
            <a:chOff x="2354826" y="4213173"/>
            <a:chExt cx="1629697" cy="1220430"/>
          </a:xfrm>
        </p:grpSpPr>
        <p:sp>
          <p:nvSpPr>
            <p:cNvPr id="71" name="Isosceles Triangle 70">
              <a:extLst>
                <a:ext uri="{FF2B5EF4-FFF2-40B4-BE49-F238E27FC236}">
                  <a16:creationId xmlns:a16="http://schemas.microsoft.com/office/drawing/2014/main" id="{8B6A6FCF-371B-4483-8AC0-BB8F1A67D74B}"/>
                </a:ext>
              </a:extLst>
            </p:cNvPr>
            <p:cNvSpPr/>
            <p:nvPr/>
          </p:nvSpPr>
          <p:spPr>
            <a:xfrm>
              <a:off x="2354826"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72" name="Isosceles Triangle 71">
              <a:extLst>
                <a:ext uri="{FF2B5EF4-FFF2-40B4-BE49-F238E27FC236}">
                  <a16:creationId xmlns:a16="http://schemas.microsoft.com/office/drawing/2014/main" id="{10E73BD7-9C6E-4798-9011-542545CA77A7}"/>
                </a:ext>
              </a:extLst>
            </p:cNvPr>
            <p:cNvSpPr/>
            <p:nvPr/>
          </p:nvSpPr>
          <p:spPr>
            <a:xfrm>
              <a:off x="2547783"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73" name="Graphic 72" descr="Man with solid fill">
              <a:extLst>
                <a:ext uri="{FF2B5EF4-FFF2-40B4-BE49-F238E27FC236}">
                  <a16:creationId xmlns:a16="http://schemas.microsoft.com/office/drawing/2014/main" id="{0450A2F7-73A0-4D9F-9BCC-486E5502523C}"/>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22323"/>
            <a:stretch/>
          </p:blipFill>
          <p:spPr>
            <a:xfrm>
              <a:off x="2729043" y="4632323"/>
              <a:ext cx="914400" cy="710281"/>
            </a:xfrm>
            <a:prstGeom prst="rect">
              <a:avLst/>
            </a:prstGeom>
          </p:spPr>
        </p:pic>
      </p:grpSp>
      <p:cxnSp>
        <p:nvCxnSpPr>
          <p:cNvPr id="74" name="Straight Arrow Connector 73">
            <a:extLst>
              <a:ext uri="{FF2B5EF4-FFF2-40B4-BE49-F238E27FC236}">
                <a16:creationId xmlns:a16="http://schemas.microsoft.com/office/drawing/2014/main" id="{3DAD13C3-AD1D-413A-8794-4754851DD03A}"/>
              </a:ext>
            </a:extLst>
          </p:cNvPr>
          <p:cNvCxnSpPr>
            <a:cxnSpLocks/>
          </p:cNvCxnSpPr>
          <p:nvPr/>
        </p:nvCxnSpPr>
        <p:spPr>
          <a:xfrm>
            <a:off x="1382872" y="1685736"/>
            <a:ext cx="476726"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6" name="Straight Arrow Connector 75">
            <a:extLst>
              <a:ext uri="{FF2B5EF4-FFF2-40B4-BE49-F238E27FC236}">
                <a16:creationId xmlns:a16="http://schemas.microsoft.com/office/drawing/2014/main" id="{6539898A-1091-41F1-9485-A5E0C0D344C5}"/>
              </a:ext>
            </a:extLst>
          </p:cNvPr>
          <p:cNvCxnSpPr>
            <a:cxnSpLocks/>
          </p:cNvCxnSpPr>
          <p:nvPr/>
        </p:nvCxnSpPr>
        <p:spPr>
          <a:xfrm>
            <a:off x="1382872" y="2575281"/>
            <a:ext cx="476726"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7" name="Straight Arrow Connector 76">
            <a:extLst>
              <a:ext uri="{FF2B5EF4-FFF2-40B4-BE49-F238E27FC236}">
                <a16:creationId xmlns:a16="http://schemas.microsoft.com/office/drawing/2014/main" id="{C6EE87B5-639A-4999-81A7-9AEB7FA1F073}"/>
              </a:ext>
            </a:extLst>
          </p:cNvPr>
          <p:cNvCxnSpPr>
            <a:cxnSpLocks/>
          </p:cNvCxnSpPr>
          <p:nvPr/>
        </p:nvCxnSpPr>
        <p:spPr>
          <a:xfrm>
            <a:off x="1382872" y="3376788"/>
            <a:ext cx="476726"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8" name="Straight Arrow Connector 77">
            <a:extLst>
              <a:ext uri="{FF2B5EF4-FFF2-40B4-BE49-F238E27FC236}">
                <a16:creationId xmlns:a16="http://schemas.microsoft.com/office/drawing/2014/main" id="{E6AF1BDC-E6DF-466A-8691-11036722E8BF}"/>
              </a:ext>
            </a:extLst>
          </p:cNvPr>
          <p:cNvCxnSpPr>
            <a:cxnSpLocks/>
          </p:cNvCxnSpPr>
          <p:nvPr/>
        </p:nvCxnSpPr>
        <p:spPr>
          <a:xfrm>
            <a:off x="1407756" y="5955277"/>
            <a:ext cx="476726"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9" name="Straight Arrow Connector 78">
            <a:extLst>
              <a:ext uri="{FF2B5EF4-FFF2-40B4-BE49-F238E27FC236}">
                <a16:creationId xmlns:a16="http://schemas.microsoft.com/office/drawing/2014/main" id="{EB32564C-0621-4C75-8A8E-25401CEB1C62}"/>
              </a:ext>
            </a:extLst>
          </p:cNvPr>
          <p:cNvCxnSpPr>
            <a:cxnSpLocks/>
          </p:cNvCxnSpPr>
          <p:nvPr/>
        </p:nvCxnSpPr>
        <p:spPr>
          <a:xfrm>
            <a:off x="1368657" y="5126431"/>
            <a:ext cx="476726"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0" name="Straight Arrow Connector 79">
            <a:extLst>
              <a:ext uri="{FF2B5EF4-FFF2-40B4-BE49-F238E27FC236}">
                <a16:creationId xmlns:a16="http://schemas.microsoft.com/office/drawing/2014/main" id="{86B93075-949E-4632-91EE-EC78894B088E}"/>
              </a:ext>
            </a:extLst>
          </p:cNvPr>
          <p:cNvCxnSpPr>
            <a:cxnSpLocks/>
          </p:cNvCxnSpPr>
          <p:nvPr/>
        </p:nvCxnSpPr>
        <p:spPr>
          <a:xfrm>
            <a:off x="1368657" y="4229028"/>
            <a:ext cx="476726"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9115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ter, sport, swimming, water sport&#10;&#10;Description automatically generated">
            <a:extLst>
              <a:ext uri="{FF2B5EF4-FFF2-40B4-BE49-F238E27FC236}">
                <a16:creationId xmlns:a16="http://schemas.microsoft.com/office/drawing/2014/main" id="{C73CB35D-41DF-4500-A987-7D94245A54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3488" y="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195ECF-B334-4A6B-A619-60647B5BA4CB}"/>
              </a:ext>
            </a:extLst>
          </p:cNvPr>
          <p:cNvSpPr>
            <a:spLocks noGrp="1"/>
          </p:cNvSpPr>
          <p:nvPr>
            <p:ph type="ctrTitle"/>
          </p:nvPr>
        </p:nvSpPr>
        <p:spPr>
          <a:xfrm>
            <a:off x="481029" y="891517"/>
            <a:ext cx="5202601" cy="1012307"/>
          </a:xfrm>
        </p:spPr>
        <p:txBody>
          <a:bodyPr anchor="b">
            <a:normAutofit/>
          </a:bodyPr>
          <a:lstStyle/>
          <a:p>
            <a:pPr algn="l"/>
            <a:r>
              <a:rPr lang="en-AU" sz="4800" dirty="0"/>
              <a:t>Child risk factors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15DC9213-CFFE-468F-A2AA-AF276F27C0C4}"/>
              </a:ext>
            </a:extLst>
          </p:cNvPr>
          <p:cNvGrpSpPr/>
          <p:nvPr/>
        </p:nvGrpSpPr>
        <p:grpSpPr>
          <a:xfrm>
            <a:off x="1455955" y="2052154"/>
            <a:ext cx="1436740" cy="1075930"/>
            <a:chOff x="5281151" y="4213173"/>
            <a:chExt cx="1629697" cy="1220430"/>
          </a:xfrm>
        </p:grpSpPr>
        <p:sp>
          <p:nvSpPr>
            <p:cNvPr id="13" name="Isosceles Triangle 12">
              <a:extLst>
                <a:ext uri="{FF2B5EF4-FFF2-40B4-BE49-F238E27FC236}">
                  <a16:creationId xmlns:a16="http://schemas.microsoft.com/office/drawing/2014/main" id="{6B48ABD4-D8A1-4470-B384-0EE955F56196}"/>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15" name="Isosceles Triangle 14">
              <a:extLst>
                <a:ext uri="{FF2B5EF4-FFF2-40B4-BE49-F238E27FC236}">
                  <a16:creationId xmlns:a16="http://schemas.microsoft.com/office/drawing/2014/main" id="{3D4B7E0C-6C5C-4F24-B04D-4B1185B4CF9E}"/>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17" name="Graphic 16" descr="School girl outline">
              <a:extLst>
                <a:ext uri="{FF2B5EF4-FFF2-40B4-BE49-F238E27FC236}">
                  <a16:creationId xmlns:a16="http://schemas.microsoft.com/office/drawing/2014/main" id="{1C06DDA7-2D72-47BB-A438-166202B23A1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3" name="Group 2">
            <a:extLst>
              <a:ext uri="{FF2B5EF4-FFF2-40B4-BE49-F238E27FC236}">
                <a16:creationId xmlns:a16="http://schemas.microsoft.com/office/drawing/2014/main" id="{3A0DB863-04E4-428D-9F43-0E90916292DC}"/>
              </a:ext>
            </a:extLst>
          </p:cNvPr>
          <p:cNvGrpSpPr/>
          <p:nvPr/>
        </p:nvGrpSpPr>
        <p:grpSpPr>
          <a:xfrm>
            <a:off x="481029" y="3184238"/>
            <a:ext cx="3494857" cy="3609613"/>
            <a:chOff x="481029" y="3360204"/>
            <a:chExt cx="3494857" cy="3609613"/>
          </a:xfrm>
        </p:grpSpPr>
        <p:pic>
          <p:nvPicPr>
            <p:cNvPr id="18" name="Post-it">
              <a:extLst>
                <a:ext uri="{FF2B5EF4-FFF2-40B4-BE49-F238E27FC236}">
                  <a16:creationId xmlns:a16="http://schemas.microsoft.com/office/drawing/2014/main" id="{ABF88946-52E7-4775-9AAF-804991928CF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481029" y="3360204"/>
              <a:ext cx="3494857" cy="3609613"/>
            </a:xfrm>
            <a:prstGeom prst="rect">
              <a:avLst/>
            </a:prstGeom>
          </p:spPr>
        </p:pic>
        <p:sp>
          <p:nvSpPr>
            <p:cNvPr id="20" name="Content Placeholder 2">
              <a:extLst>
                <a:ext uri="{FF2B5EF4-FFF2-40B4-BE49-F238E27FC236}">
                  <a16:creationId xmlns:a16="http://schemas.microsoft.com/office/drawing/2014/main" id="{D9023A99-1FD0-4795-8855-A0583874E9A3}"/>
                </a:ext>
              </a:extLst>
            </p:cNvPr>
            <p:cNvSpPr txBox="1">
              <a:spLocks/>
            </p:cNvSpPr>
            <p:nvPr/>
          </p:nvSpPr>
          <p:spPr>
            <a:xfrm rot="20971800">
              <a:off x="976070" y="3860340"/>
              <a:ext cx="2729954" cy="228634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dirty="0">
                  <a:solidFill>
                    <a:schemeClr val="tx1">
                      <a:lumMod val="50000"/>
                    </a:schemeClr>
                  </a:solidFill>
                  <a:latin typeface="MV Boli" panose="02000500030200090000" pitchFamily="2" charset="0"/>
                  <a:cs typeface="MV Boli" panose="02000500030200090000" pitchFamily="2" charset="0"/>
                </a:rPr>
                <a:t>Childhood drowning is a quick and silent event</a:t>
              </a:r>
              <a:r>
                <a:rPr lang="en-US" sz="1600" dirty="0">
                  <a:solidFill>
                    <a:schemeClr val="tx1">
                      <a:lumMod val="50000"/>
                    </a:schemeClr>
                  </a:solidFill>
                  <a:latin typeface="+mn-lt"/>
                  <a:cs typeface="MV Boli" panose="02000500030200090000" pitchFamily="2" charset="0"/>
                </a:rPr>
                <a:t>.</a:t>
              </a:r>
              <a:r>
                <a:rPr lang="en-US" sz="1600" dirty="0">
                  <a:solidFill>
                    <a:schemeClr val="tx1">
                      <a:lumMod val="50000"/>
                    </a:schemeClr>
                  </a:solidFill>
                  <a:latin typeface="MV Boli" panose="02000500030200090000" pitchFamily="2" charset="0"/>
                  <a:cs typeface="MV Boli" panose="02000500030200090000" pitchFamily="2" charset="0"/>
                </a:rPr>
                <a:t> A drowning child does not usually cry out for help, cough or splash</a:t>
              </a:r>
              <a:r>
                <a:rPr lang="en-US" sz="1600" dirty="0">
                  <a:solidFill>
                    <a:schemeClr val="tx1">
                      <a:lumMod val="50000"/>
                    </a:schemeClr>
                  </a:solidFill>
                  <a:latin typeface="+mn-lt"/>
                  <a:cs typeface="MV Boli" panose="02000500030200090000" pitchFamily="2" charset="0"/>
                </a:rPr>
                <a:t>.</a:t>
              </a:r>
              <a:r>
                <a:rPr lang="en-US" sz="1600" dirty="0">
                  <a:solidFill>
                    <a:schemeClr val="tx1">
                      <a:lumMod val="50000"/>
                    </a:schemeClr>
                  </a:solidFill>
                  <a:latin typeface="MV Boli" panose="02000500030200090000" pitchFamily="2" charset="0"/>
                  <a:cs typeface="MV Boli" panose="02000500030200090000" pitchFamily="2" charset="0"/>
                </a:rPr>
                <a:t> A child can swallow water, sink and lose consciousness in less than a minute</a:t>
              </a:r>
              <a:r>
                <a:rPr lang="en-US" sz="1600" dirty="0">
                  <a:solidFill>
                    <a:schemeClr val="tx1">
                      <a:lumMod val="50000"/>
                    </a:schemeClr>
                  </a:solidFill>
                  <a:latin typeface="+mn-lt"/>
                  <a:cs typeface="MV Boli" panose="02000500030200090000" pitchFamily="2" charset="0"/>
                </a:rPr>
                <a:t>.</a:t>
              </a:r>
              <a:endParaRPr lang="en-AU" sz="1600" dirty="0">
                <a:solidFill>
                  <a:schemeClr val="tx1">
                    <a:lumMod val="50000"/>
                  </a:schemeClr>
                </a:solidFill>
                <a:latin typeface="+mn-lt"/>
                <a:cs typeface="MV Boli" panose="02000500030200090000" pitchFamily="2" charset="0"/>
              </a:endParaRPr>
            </a:p>
          </p:txBody>
        </p:sp>
      </p:grpSp>
    </p:spTree>
    <p:extLst>
      <p:ext uri="{BB962C8B-B14F-4D97-AF65-F5344CB8AC3E}">
        <p14:creationId xmlns:p14="http://schemas.microsoft.com/office/powerpoint/2010/main" val="113887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95AA5C-0F83-46BA-907F-AAA06E6CD062}"/>
              </a:ext>
            </a:extLst>
          </p:cNvPr>
          <p:cNvSpPr/>
          <p:nvPr/>
        </p:nvSpPr>
        <p:spPr>
          <a:xfrm>
            <a:off x="3109929" y="0"/>
            <a:ext cx="9092486" cy="6858000"/>
          </a:xfrm>
          <a:prstGeom prst="rect">
            <a:avLst/>
          </a:prstGeom>
          <a:blipFill dpi="0" rotWithShape="1">
            <a:blip r:embed="rId3" cstate="email">
              <a:alphaModFix amt="35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useBgFill="1">
        <p:nvSpPr>
          <p:cNvPr id="13" name="Freeform: Shape 1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0F2486-8481-493E-8567-7989A19AA356}"/>
              </a:ext>
            </a:extLst>
          </p:cNvPr>
          <p:cNvSpPr>
            <a:spLocks noGrp="1"/>
          </p:cNvSpPr>
          <p:nvPr>
            <p:ph type="title"/>
          </p:nvPr>
        </p:nvSpPr>
        <p:spPr>
          <a:xfrm>
            <a:off x="918211" y="538050"/>
            <a:ext cx="2614582" cy="1561035"/>
          </a:xfrm>
        </p:spPr>
        <p:txBody>
          <a:bodyPr anchor="ctr">
            <a:normAutofit/>
          </a:bodyPr>
          <a:lstStyle/>
          <a:p>
            <a:r>
              <a:rPr lang="en-AU" dirty="0"/>
              <a:t>Child risk factors</a:t>
            </a:r>
          </a:p>
        </p:txBody>
      </p:sp>
      <p:sp>
        <p:nvSpPr>
          <p:cNvPr id="17" name="Rectangle 1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3819A8-0ABD-4C6D-B295-58127ADCDE1E}"/>
              </a:ext>
            </a:extLst>
          </p:cNvPr>
          <p:cNvSpPr>
            <a:spLocks noGrp="1"/>
          </p:cNvSpPr>
          <p:nvPr>
            <p:ph idx="1"/>
          </p:nvPr>
        </p:nvSpPr>
        <p:spPr>
          <a:xfrm>
            <a:off x="260157" y="2745473"/>
            <a:ext cx="3583326" cy="3149692"/>
          </a:xfrm>
        </p:spPr>
        <p:txBody>
          <a:bodyPr>
            <a:normAutofit/>
          </a:bodyPr>
          <a:lstStyle/>
          <a:p>
            <a:pPr marL="0" indent="0">
              <a:buNone/>
            </a:pPr>
            <a:r>
              <a:rPr lang="en-US" sz="2000" dirty="0"/>
              <a:t>There are specific risk factors for childhood drowning which involve the child themselves.  </a:t>
            </a:r>
          </a:p>
          <a:p>
            <a:pPr marL="0" indent="0">
              <a:buNone/>
            </a:pPr>
            <a:endParaRPr lang="en-US" sz="2000" dirty="0"/>
          </a:p>
          <a:p>
            <a:pPr marL="0" indent="0">
              <a:buNone/>
            </a:pPr>
            <a:r>
              <a:rPr lang="en-US" sz="2000" dirty="0">
                <a:solidFill>
                  <a:srgbClr val="404040"/>
                </a:solidFill>
              </a:rPr>
              <a:t>Refer to the icon points to learn about the drowning risk factors </a:t>
            </a:r>
            <a:r>
              <a:rPr lang="en-US" sz="2000" dirty="0"/>
              <a:t>associated with the child.</a:t>
            </a:r>
          </a:p>
          <a:p>
            <a:pPr marL="0" indent="0">
              <a:buNone/>
            </a:pPr>
            <a:endParaRPr lang="en-AU" sz="2000" dirty="0"/>
          </a:p>
        </p:txBody>
      </p:sp>
      <p:grpSp>
        <p:nvGrpSpPr>
          <p:cNvPr id="16" name="Group 15">
            <a:extLst>
              <a:ext uri="{FF2B5EF4-FFF2-40B4-BE49-F238E27FC236}">
                <a16:creationId xmlns:a16="http://schemas.microsoft.com/office/drawing/2014/main" id="{70038BFC-34CA-46D0-A484-AA8DEC056B1C}"/>
              </a:ext>
            </a:extLst>
          </p:cNvPr>
          <p:cNvGrpSpPr/>
          <p:nvPr/>
        </p:nvGrpSpPr>
        <p:grpSpPr>
          <a:xfrm>
            <a:off x="180731" y="1042753"/>
            <a:ext cx="1035478" cy="819887"/>
            <a:chOff x="5281151" y="4213173"/>
            <a:chExt cx="1629697" cy="1220430"/>
          </a:xfrm>
        </p:grpSpPr>
        <p:sp>
          <p:nvSpPr>
            <p:cNvPr id="18" name="Isosceles Triangle 17">
              <a:extLst>
                <a:ext uri="{FF2B5EF4-FFF2-40B4-BE49-F238E27FC236}">
                  <a16:creationId xmlns:a16="http://schemas.microsoft.com/office/drawing/2014/main" id="{C49C67E6-4FE4-46D2-89EC-FEC6C31E504E}"/>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0" name="Isosceles Triangle 19">
              <a:extLst>
                <a:ext uri="{FF2B5EF4-FFF2-40B4-BE49-F238E27FC236}">
                  <a16:creationId xmlns:a16="http://schemas.microsoft.com/office/drawing/2014/main" id="{5DBB5929-F362-47F5-BED2-094FABAC525E}"/>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21" name="Graphic 20" descr="School girl outline">
              <a:extLst>
                <a:ext uri="{FF2B5EF4-FFF2-40B4-BE49-F238E27FC236}">
                  <a16:creationId xmlns:a16="http://schemas.microsoft.com/office/drawing/2014/main" id="{2320AE4B-1F3F-43FF-B288-0AEA83A9F3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22" name="Group 21">
            <a:extLst>
              <a:ext uri="{FF2B5EF4-FFF2-40B4-BE49-F238E27FC236}">
                <a16:creationId xmlns:a16="http://schemas.microsoft.com/office/drawing/2014/main" id="{D15E7657-9735-4552-AC9D-F8C89385A780}"/>
              </a:ext>
            </a:extLst>
          </p:cNvPr>
          <p:cNvGrpSpPr/>
          <p:nvPr/>
        </p:nvGrpSpPr>
        <p:grpSpPr>
          <a:xfrm>
            <a:off x="4150347" y="309345"/>
            <a:ext cx="954421" cy="743381"/>
            <a:chOff x="5281151" y="4213173"/>
            <a:chExt cx="1629697" cy="1220430"/>
          </a:xfrm>
        </p:grpSpPr>
        <p:sp>
          <p:nvSpPr>
            <p:cNvPr id="23" name="Isosceles Triangle 22">
              <a:extLst>
                <a:ext uri="{FF2B5EF4-FFF2-40B4-BE49-F238E27FC236}">
                  <a16:creationId xmlns:a16="http://schemas.microsoft.com/office/drawing/2014/main" id="{6D4ACAA5-E912-41E8-AD01-3408C3138139}"/>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4" name="Isosceles Triangle 23">
              <a:extLst>
                <a:ext uri="{FF2B5EF4-FFF2-40B4-BE49-F238E27FC236}">
                  <a16:creationId xmlns:a16="http://schemas.microsoft.com/office/drawing/2014/main" id="{5DBA4E0A-9E57-4823-B8D6-797834EF5FCA}"/>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25" name="Graphic 24" descr="School girl outline">
              <a:extLst>
                <a:ext uri="{FF2B5EF4-FFF2-40B4-BE49-F238E27FC236}">
                  <a16:creationId xmlns:a16="http://schemas.microsoft.com/office/drawing/2014/main" id="{788962BE-5684-4BAC-97D1-7D6453B7BCD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31" name="Group 30">
            <a:extLst>
              <a:ext uri="{FF2B5EF4-FFF2-40B4-BE49-F238E27FC236}">
                <a16:creationId xmlns:a16="http://schemas.microsoft.com/office/drawing/2014/main" id="{41A8AF2F-B3FB-49E5-85F3-1C130AF002BB}"/>
              </a:ext>
            </a:extLst>
          </p:cNvPr>
          <p:cNvGrpSpPr/>
          <p:nvPr/>
        </p:nvGrpSpPr>
        <p:grpSpPr>
          <a:xfrm>
            <a:off x="4150347" y="1583975"/>
            <a:ext cx="954421" cy="743381"/>
            <a:chOff x="5281151" y="4213173"/>
            <a:chExt cx="1629697" cy="1220430"/>
          </a:xfrm>
        </p:grpSpPr>
        <p:sp>
          <p:nvSpPr>
            <p:cNvPr id="32" name="Isosceles Triangle 31">
              <a:extLst>
                <a:ext uri="{FF2B5EF4-FFF2-40B4-BE49-F238E27FC236}">
                  <a16:creationId xmlns:a16="http://schemas.microsoft.com/office/drawing/2014/main" id="{FD51544D-B003-4AFB-A78D-6CDFF043A974}"/>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3" name="Isosceles Triangle 32">
              <a:extLst>
                <a:ext uri="{FF2B5EF4-FFF2-40B4-BE49-F238E27FC236}">
                  <a16:creationId xmlns:a16="http://schemas.microsoft.com/office/drawing/2014/main" id="{CE7CE9CD-7509-4DF7-8DE4-23922347370B}"/>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34" name="Graphic 33" descr="School girl outline">
              <a:extLst>
                <a:ext uri="{FF2B5EF4-FFF2-40B4-BE49-F238E27FC236}">
                  <a16:creationId xmlns:a16="http://schemas.microsoft.com/office/drawing/2014/main" id="{86F8D343-6A59-4D02-B26D-F71A6BC4D69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35" name="Group 34">
            <a:extLst>
              <a:ext uri="{FF2B5EF4-FFF2-40B4-BE49-F238E27FC236}">
                <a16:creationId xmlns:a16="http://schemas.microsoft.com/office/drawing/2014/main" id="{8F1EA249-6BF9-4C9E-B855-2977CD921D26}"/>
              </a:ext>
            </a:extLst>
          </p:cNvPr>
          <p:cNvGrpSpPr/>
          <p:nvPr/>
        </p:nvGrpSpPr>
        <p:grpSpPr>
          <a:xfrm>
            <a:off x="4150347" y="2858605"/>
            <a:ext cx="954421" cy="743381"/>
            <a:chOff x="5281151" y="4213173"/>
            <a:chExt cx="1629697" cy="1220430"/>
          </a:xfrm>
        </p:grpSpPr>
        <p:sp>
          <p:nvSpPr>
            <p:cNvPr id="36" name="Isosceles Triangle 35">
              <a:extLst>
                <a:ext uri="{FF2B5EF4-FFF2-40B4-BE49-F238E27FC236}">
                  <a16:creationId xmlns:a16="http://schemas.microsoft.com/office/drawing/2014/main" id="{F526048D-6DFB-4A17-953E-EC316C858FDF}"/>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7" name="Isosceles Triangle 36">
              <a:extLst>
                <a:ext uri="{FF2B5EF4-FFF2-40B4-BE49-F238E27FC236}">
                  <a16:creationId xmlns:a16="http://schemas.microsoft.com/office/drawing/2014/main" id="{4187B448-5FAE-433A-BC84-42681EFB3A53}"/>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38" name="Graphic 37" descr="School girl outline">
              <a:extLst>
                <a:ext uri="{FF2B5EF4-FFF2-40B4-BE49-F238E27FC236}">
                  <a16:creationId xmlns:a16="http://schemas.microsoft.com/office/drawing/2014/main" id="{B3A41030-14BF-47C8-B299-CFFD3812D98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39" name="Group 38">
            <a:extLst>
              <a:ext uri="{FF2B5EF4-FFF2-40B4-BE49-F238E27FC236}">
                <a16:creationId xmlns:a16="http://schemas.microsoft.com/office/drawing/2014/main" id="{7A52D046-ED6F-4CCB-84C3-63D58161448C}"/>
              </a:ext>
            </a:extLst>
          </p:cNvPr>
          <p:cNvGrpSpPr/>
          <p:nvPr/>
        </p:nvGrpSpPr>
        <p:grpSpPr>
          <a:xfrm>
            <a:off x="4150347" y="4133235"/>
            <a:ext cx="954421" cy="743381"/>
            <a:chOff x="5281151" y="4213173"/>
            <a:chExt cx="1629697" cy="1220430"/>
          </a:xfrm>
        </p:grpSpPr>
        <p:sp>
          <p:nvSpPr>
            <p:cNvPr id="40" name="Isosceles Triangle 39">
              <a:extLst>
                <a:ext uri="{FF2B5EF4-FFF2-40B4-BE49-F238E27FC236}">
                  <a16:creationId xmlns:a16="http://schemas.microsoft.com/office/drawing/2014/main" id="{E9C76395-421F-4D72-8FE7-9D49743D8689}"/>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41" name="Isosceles Triangle 40">
              <a:extLst>
                <a:ext uri="{FF2B5EF4-FFF2-40B4-BE49-F238E27FC236}">
                  <a16:creationId xmlns:a16="http://schemas.microsoft.com/office/drawing/2014/main" id="{27E311E3-7811-4644-88AD-BA074DC14237}"/>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42" name="Graphic 41" descr="School girl outline">
              <a:extLst>
                <a:ext uri="{FF2B5EF4-FFF2-40B4-BE49-F238E27FC236}">
                  <a16:creationId xmlns:a16="http://schemas.microsoft.com/office/drawing/2014/main" id="{92CD8446-27DD-4BF9-9306-55F8EBEED86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43" name="Group 42">
            <a:extLst>
              <a:ext uri="{FF2B5EF4-FFF2-40B4-BE49-F238E27FC236}">
                <a16:creationId xmlns:a16="http://schemas.microsoft.com/office/drawing/2014/main" id="{8BFB0B12-18C0-473B-8A6B-DD8BDB577458}"/>
              </a:ext>
            </a:extLst>
          </p:cNvPr>
          <p:cNvGrpSpPr/>
          <p:nvPr/>
        </p:nvGrpSpPr>
        <p:grpSpPr>
          <a:xfrm>
            <a:off x="4150347" y="5407863"/>
            <a:ext cx="954421" cy="743381"/>
            <a:chOff x="5281151" y="4213173"/>
            <a:chExt cx="1629697" cy="1220430"/>
          </a:xfrm>
        </p:grpSpPr>
        <p:sp>
          <p:nvSpPr>
            <p:cNvPr id="44" name="Isosceles Triangle 43">
              <a:extLst>
                <a:ext uri="{FF2B5EF4-FFF2-40B4-BE49-F238E27FC236}">
                  <a16:creationId xmlns:a16="http://schemas.microsoft.com/office/drawing/2014/main" id="{3FEEDED5-BF43-47DE-8BBE-0965510CC55F}"/>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45" name="Isosceles Triangle 44">
              <a:extLst>
                <a:ext uri="{FF2B5EF4-FFF2-40B4-BE49-F238E27FC236}">
                  <a16:creationId xmlns:a16="http://schemas.microsoft.com/office/drawing/2014/main" id="{0AD2FF75-F733-4341-8C9B-4441E27B2606}"/>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46" name="Graphic 45" descr="School girl outline">
              <a:extLst>
                <a:ext uri="{FF2B5EF4-FFF2-40B4-BE49-F238E27FC236}">
                  <a16:creationId xmlns:a16="http://schemas.microsoft.com/office/drawing/2014/main" id="{5DA30E0A-B0B3-4441-B01E-20011D4306A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sp>
        <p:nvSpPr>
          <p:cNvPr id="8" name="TextBox 7">
            <a:extLst>
              <a:ext uri="{FF2B5EF4-FFF2-40B4-BE49-F238E27FC236}">
                <a16:creationId xmlns:a16="http://schemas.microsoft.com/office/drawing/2014/main" id="{BC05FD09-0BD9-4DC5-9682-7EEA886D08F2}"/>
              </a:ext>
            </a:extLst>
          </p:cNvPr>
          <p:cNvSpPr txBox="1"/>
          <p:nvPr/>
        </p:nvSpPr>
        <p:spPr>
          <a:xfrm>
            <a:off x="5722322" y="324183"/>
            <a:ext cx="587612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Babies have no ability to recognise dangerous situations or get themselves out of trouble due to having no judgment, limited strength and physical coordination. </a:t>
            </a:r>
          </a:p>
        </p:txBody>
      </p:sp>
      <p:sp>
        <p:nvSpPr>
          <p:cNvPr id="47" name="TextBox 46">
            <a:extLst>
              <a:ext uri="{FF2B5EF4-FFF2-40B4-BE49-F238E27FC236}">
                <a16:creationId xmlns:a16="http://schemas.microsoft.com/office/drawing/2014/main" id="{327F5D17-D10A-4275-9F5F-597720878AE5}"/>
              </a:ext>
            </a:extLst>
          </p:cNvPr>
          <p:cNvSpPr txBox="1"/>
          <p:nvPr/>
        </p:nvSpPr>
        <p:spPr>
          <a:xfrm>
            <a:off x="5709745" y="1579266"/>
            <a:ext cx="587612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Young children are attracted to water and they often seek it out. They are also attracted to colourful toys left in the pool or floating on the water.</a:t>
            </a:r>
          </a:p>
        </p:txBody>
      </p:sp>
      <p:sp>
        <p:nvSpPr>
          <p:cNvPr id="48" name="TextBox 47">
            <a:extLst>
              <a:ext uri="{FF2B5EF4-FFF2-40B4-BE49-F238E27FC236}">
                <a16:creationId xmlns:a16="http://schemas.microsoft.com/office/drawing/2014/main" id="{C7A76546-BDAD-4CFD-918A-594CF61C7370}"/>
              </a:ext>
            </a:extLst>
          </p:cNvPr>
          <p:cNvSpPr txBox="1"/>
          <p:nvPr/>
        </p:nvSpPr>
        <p:spPr>
          <a:xfrm>
            <a:off x="5722322" y="2820972"/>
            <a:ext cx="587612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a:t>Young children are not able to understand the concept of danger, therefore, do not understand the possible consequences of falling into water.</a:t>
            </a:r>
            <a:endParaRPr lang="en-GB" sz="1600" dirty="0"/>
          </a:p>
        </p:txBody>
      </p:sp>
      <p:sp>
        <p:nvSpPr>
          <p:cNvPr id="49" name="TextBox 48">
            <a:extLst>
              <a:ext uri="{FF2B5EF4-FFF2-40B4-BE49-F238E27FC236}">
                <a16:creationId xmlns:a16="http://schemas.microsoft.com/office/drawing/2014/main" id="{AB5D85E0-B799-4D45-9CFA-C58B273F97E5}"/>
              </a:ext>
            </a:extLst>
          </p:cNvPr>
          <p:cNvSpPr txBox="1"/>
          <p:nvPr/>
        </p:nvSpPr>
        <p:spPr>
          <a:xfrm>
            <a:off x="5709745" y="4165293"/>
            <a:ext cx="587612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AU" sz="1600" dirty="0"/>
              <a:t>Infants and toddlers generally lack sufficient strength or coordination to swim and breather at the same time, so they cannot be taught to swim effectively.</a:t>
            </a:r>
          </a:p>
        </p:txBody>
      </p:sp>
      <p:sp>
        <p:nvSpPr>
          <p:cNvPr id="50" name="TextBox 49">
            <a:extLst>
              <a:ext uri="{FF2B5EF4-FFF2-40B4-BE49-F238E27FC236}">
                <a16:creationId xmlns:a16="http://schemas.microsoft.com/office/drawing/2014/main" id="{171B617F-8E9B-4AF3-8862-E3921531C615}"/>
              </a:ext>
            </a:extLst>
          </p:cNvPr>
          <p:cNvSpPr txBox="1"/>
          <p:nvPr/>
        </p:nvSpPr>
        <p:spPr>
          <a:xfrm>
            <a:off x="5709745" y="5412580"/>
            <a:ext cx="587612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a:t>Young children who have basic swimming skills are not water safe or ‘drown-proof’, as they may panic or forget their swimming skills in an emergency or unfamiliar environment.</a:t>
            </a:r>
            <a:endParaRPr lang="en-GB" sz="1600" dirty="0"/>
          </a:p>
        </p:txBody>
      </p:sp>
      <p:cxnSp>
        <p:nvCxnSpPr>
          <p:cNvPr id="53" name="Straight Arrow Connector 52">
            <a:extLst>
              <a:ext uri="{FF2B5EF4-FFF2-40B4-BE49-F238E27FC236}">
                <a16:creationId xmlns:a16="http://schemas.microsoft.com/office/drawing/2014/main" id="{09E390BD-30CB-4B06-ADA5-5655B2790352}"/>
              </a:ext>
            </a:extLst>
          </p:cNvPr>
          <p:cNvCxnSpPr>
            <a:cxnSpLocks/>
          </p:cNvCxnSpPr>
          <p:nvPr/>
        </p:nvCxnSpPr>
        <p:spPr>
          <a:xfrm flipV="1">
            <a:off x="5104053" y="729482"/>
            <a:ext cx="488277" cy="1199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CC14FFD8-3A3B-40B3-AEF4-F5B1145155D1}"/>
              </a:ext>
            </a:extLst>
          </p:cNvPr>
          <p:cNvCxnSpPr>
            <a:cxnSpLocks/>
          </p:cNvCxnSpPr>
          <p:nvPr/>
        </p:nvCxnSpPr>
        <p:spPr>
          <a:xfrm flipV="1">
            <a:off x="5093411" y="1964549"/>
            <a:ext cx="488277" cy="1199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48190F8F-EC90-4868-8E94-DA613B6B0E97}"/>
              </a:ext>
            </a:extLst>
          </p:cNvPr>
          <p:cNvCxnSpPr>
            <a:cxnSpLocks/>
          </p:cNvCxnSpPr>
          <p:nvPr/>
        </p:nvCxnSpPr>
        <p:spPr>
          <a:xfrm flipV="1">
            <a:off x="5104053" y="3145817"/>
            <a:ext cx="488277" cy="1199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9FE3D6CC-5F2D-4C75-99AF-B5B762166BB3}"/>
              </a:ext>
            </a:extLst>
          </p:cNvPr>
          <p:cNvCxnSpPr>
            <a:cxnSpLocks/>
          </p:cNvCxnSpPr>
          <p:nvPr/>
        </p:nvCxnSpPr>
        <p:spPr>
          <a:xfrm flipV="1">
            <a:off x="5104768" y="4504925"/>
            <a:ext cx="488277" cy="1199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C3D738F2-049D-4CBA-9A09-97303CACC7AC}"/>
              </a:ext>
            </a:extLst>
          </p:cNvPr>
          <p:cNvCxnSpPr>
            <a:cxnSpLocks/>
          </p:cNvCxnSpPr>
          <p:nvPr/>
        </p:nvCxnSpPr>
        <p:spPr>
          <a:xfrm flipV="1">
            <a:off x="5083629" y="5721535"/>
            <a:ext cx="488277" cy="1199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1780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1151816-F931-4662-B390-B25B0582C909}"/>
              </a:ext>
            </a:extLst>
          </p:cNvPr>
          <p:cNvSpPr/>
          <p:nvPr/>
        </p:nvSpPr>
        <p:spPr>
          <a:xfrm>
            <a:off x="6932655" y="108857"/>
            <a:ext cx="5259346" cy="6749143"/>
          </a:xfrm>
          <a:prstGeom prst="rect">
            <a:avLst/>
          </a:prstGeom>
          <a:blipFill dpi="0" rotWithShape="1">
            <a:blip r:embed="rId3" cstate="email">
              <a:alphaModFix amt="35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6997ED2-27D8-438B-AA8D-E192E6C37814}"/>
              </a:ext>
            </a:extLst>
          </p:cNvPr>
          <p:cNvSpPr>
            <a:spLocks noGrp="1"/>
          </p:cNvSpPr>
          <p:nvPr>
            <p:ph type="title"/>
          </p:nvPr>
        </p:nvSpPr>
        <p:spPr>
          <a:xfrm>
            <a:off x="1373998" y="247436"/>
            <a:ext cx="5717384" cy="776406"/>
          </a:xfrm>
        </p:spPr>
        <p:txBody>
          <a:bodyPr>
            <a:normAutofit fontScale="90000"/>
          </a:bodyPr>
          <a:lstStyle/>
          <a:p>
            <a:r>
              <a:rPr lang="en-AU" sz="4800" dirty="0"/>
              <a:t>Child risk factors</a:t>
            </a:r>
          </a:p>
        </p:txBody>
      </p:sp>
      <p:grpSp>
        <p:nvGrpSpPr>
          <p:cNvPr id="4" name="Group 3">
            <a:extLst>
              <a:ext uri="{FF2B5EF4-FFF2-40B4-BE49-F238E27FC236}">
                <a16:creationId xmlns:a16="http://schemas.microsoft.com/office/drawing/2014/main" id="{1BD314A8-53DD-4A11-9E6C-7AD81E6E3861}"/>
              </a:ext>
            </a:extLst>
          </p:cNvPr>
          <p:cNvGrpSpPr/>
          <p:nvPr/>
        </p:nvGrpSpPr>
        <p:grpSpPr>
          <a:xfrm>
            <a:off x="1132536" y="232782"/>
            <a:ext cx="889986" cy="670044"/>
            <a:chOff x="5281151" y="4213173"/>
            <a:chExt cx="1629697" cy="1220430"/>
          </a:xfrm>
        </p:grpSpPr>
        <p:sp>
          <p:nvSpPr>
            <p:cNvPr id="5" name="Isosceles Triangle 4">
              <a:extLst>
                <a:ext uri="{FF2B5EF4-FFF2-40B4-BE49-F238E27FC236}">
                  <a16:creationId xmlns:a16="http://schemas.microsoft.com/office/drawing/2014/main" id="{6F43ED49-7261-4BA9-8B03-BA0A786E9D7C}"/>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4047F058-B635-46E8-A685-5C75126B583F}"/>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7" name="Graphic 6" descr="School girl outline">
              <a:extLst>
                <a:ext uri="{FF2B5EF4-FFF2-40B4-BE49-F238E27FC236}">
                  <a16:creationId xmlns:a16="http://schemas.microsoft.com/office/drawing/2014/main" id="{2D24C8D5-D679-417F-9A22-8CA1ADAE7E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12" name="Group 11">
            <a:extLst>
              <a:ext uri="{FF2B5EF4-FFF2-40B4-BE49-F238E27FC236}">
                <a16:creationId xmlns:a16="http://schemas.microsoft.com/office/drawing/2014/main" id="{952D594C-0F3C-41B2-A100-8A501B7172D5}"/>
              </a:ext>
            </a:extLst>
          </p:cNvPr>
          <p:cNvGrpSpPr/>
          <p:nvPr/>
        </p:nvGrpSpPr>
        <p:grpSpPr>
          <a:xfrm>
            <a:off x="246548" y="1294805"/>
            <a:ext cx="889986" cy="693194"/>
            <a:chOff x="5281151" y="4213173"/>
            <a:chExt cx="1629697" cy="1220430"/>
          </a:xfrm>
        </p:grpSpPr>
        <p:sp>
          <p:nvSpPr>
            <p:cNvPr id="13" name="Isosceles Triangle 12">
              <a:extLst>
                <a:ext uri="{FF2B5EF4-FFF2-40B4-BE49-F238E27FC236}">
                  <a16:creationId xmlns:a16="http://schemas.microsoft.com/office/drawing/2014/main" id="{60C6A989-09D6-4F99-8585-75DC2A971605}"/>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14" name="Isosceles Triangle 13">
              <a:extLst>
                <a:ext uri="{FF2B5EF4-FFF2-40B4-BE49-F238E27FC236}">
                  <a16:creationId xmlns:a16="http://schemas.microsoft.com/office/drawing/2014/main" id="{0585DDEF-0C70-4CCB-9E4B-ABFD36DEA771}"/>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15" name="Graphic 14" descr="School girl outline">
              <a:extLst>
                <a:ext uri="{FF2B5EF4-FFF2-40B4-BE49-F238E27FC236}">
                  <a16:creationId xmlns:a16="http://schemas.microsoft.com/office/drawing/2014/main" id="{11844007-9183-4CB4-9669-598DCC57628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16" name="Group 15">
            <a:extLst>
              <a:ext uri="{FF2B5EF4-FFF2-40B4-BE49-F238E27FC236}">
                <a16:creationId xmlns:a16="http://schemas.microsoft.com/office/drawing/2014/main" id="{AFCBF740-C877-41E2-B39C-3CD0AF05BF01}"/>
              </a:ext>
            </a:extLst>
          </p:cNvPr>
          <p:cNvGrpSpPr/>
          <p:nvPr/>
        </p:nvGrpSpPr>
        <p:grpSpPr>
          <a:xfrm>
            <a:off x="246548" y="2408652"/>
            <a:ext cx="889986" cy="693194"/>
            <a:chOff x="5281151" y="4213173"/>
            <a:chExt cx="1629697" cy="1220430"/>
          </a:xfrm>
        </p:grpSpPr>
        <p:sp>
          <p:nvSpPr>
            <p:cNvPr id="17" name="Isosceles Triangle 16">
              <a:extLst>
                <a:ext uri="{FF2B5EF4-FFF2-40B4-BE49-F238E27FC236}">
                  <a16:creationId xmlns:a16="http://schemas.microsoft.com/office/drawing/2014/main" id="{747836F7-F901-482A-8763-99168CEDBF0A}"/>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18" name="Isosceles Triangle 17">
              <a:extLst>
                <a:ext uri="{FF2B5EF4-FFF2-40B4-BE49-F238E27FC236}">
                  <a16:creationId xmlns:a16="http://schemas.microsoft.com/office/drawing/2014/main" id="{9141C5E9-D50D-4A3B-9B97-7C2DA2242A0B}"/>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19" name="Graphic 18" descr="School girl outline">
              <a:extLst>
                <a:ext uri="{FF2B5EF4-FFF2-40B4-BE49-F238E27FC236}">
                  <a16:creationId xmlns:a16="http://schemas.microsoft.com/office/drawing/2014/main" id="{34915E25-8856-44D0-9449-2FF1D4F2F30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20" name="Group 19">
            <a:extLst>
              <a:ext uri="{FF2B5EF4-FFF2-40B4-BE49-F238E27FC236}">
                <a16:creationId xmlns:a16="http://schemas.microsoft.com/office/drawing/2014/main" id="{CCBA49EF-955B-4562-A56C-B1D2430838B7}"/>
              </a:ext>
            </a:extLst>
          </p:cNvPr>
          <p:cNvGrpSpPr/>
          <p:nvPr/>
        </p:nvGrpSpPr>
        <p:grpSpPr>
          <a:xfrm>
            <a:off x="246548" y="3522499"/>
            <a:ext cx="889986" cy="693194"/>
            <a:chOff x="5281151" y="4213173"/>
            <a:chExt cx="1629697" cy="1220430"/>
          </a:xfrm>
        </p:grpSpPr>
        <p:sp>
          <p:nvSpPr>
            <p:cNvPr id="21" name="Isosceles Triangle 20">
              <a:extLst>
                <a:ext uri="{FF2B5EF4-FFF2-40B4-BE49-F238E27FC236}">
                  <a16:creationId xmlns:a16="http://schemas.microsoft.com/office/drawing/2014/main" id="{F80E0264-F3D7-4A5C-AD02-876685F06A0F}"/>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2" name="Isosceles Triangle 21">
              <a:extLst>
                <a:ext uri="{FF2B5EF4-FFF2-40B4-BE49-F238E27FC236}">
                  <a16:creationId xmlns:a16="http://schemas.microsoft.com/office/drawing/2014/main" id="{2C8ABB47-8393-4DD7-BC9B-3B3B11B1E2A6}"/>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23" name="Graphic 22" descr="School girl outline">
              <a:extLst>
                <a:ext uri="{FF2B5EF4-FFF2-40B4-BE49-F238E27FC236}">
                  <a16:creationId xmlns:a16="http://schemas.microsoft.com/office/drawing/2014/main" id="{F51DFB3B-B5E0-4E99-835D-CCEE10C8A17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24" name="Group 23">
            <a:extLst>
              <a:ext uri="{FF2B5EF4-FFF2-40B4-BE49-F238E27FC236}">
                <a16:creationId xmlns:a16="http://schemas.microsoft.com/office/drawing/2014/main" id="{F2C4AC8A-FD59-4B45-84E4-4CA0255233D4}"/>
              </a:ext>
            </a:extLst>
          </p:cNvPr>
          <p:cNvGrpSpPr/>
          <p:nvPr/>
        </p:nvGrpSpPr>
        <p:grpSpPr>
          <a:xfrm>
            <a:off x="246548" y="4731593"/>
            <a:ext cx="889986" cy="693194"/>
            <a:chOff x="5281151" y="4213173"/>
            <a:chExt cx="1629697" cy="1220430"/>
          </a:xfrm>
        </p:grpSpPr>
        <p:sp>
          <p:nvSpPr>
            <p:cNvPr id="25" name="Isosceles Triangle 24">
              <a:extLst>
                <a:ext uri="{FF2B5EF4-FFF2-40B4-BE49-F238E27FC236}">
                  <a16:creationId xmlns:a16="http://schemas.microsoft.com/office/drawing/2014/main" id="{04E4E5F7-89F9-46CF-B024-1D72351FBCFC}"/>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6" name="Isosceles Triangle 25">
              <a:extLst>
                <a:ext uri="{FF2B5EF4-FFF2-40B4-BE49-F238E27FC236}">
                  <a16:creationId xmlns:a16="http://schemas.microsoft.com/office/drawing/2014/main" id="{E411A40F-8A74-481C-B3AA-24CCD856AB2E}"/>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27" name="Graphic 26" descr="School girl outline">
              <a:extLst>
                <a:ext uri="{FF2B5EF4-FFF2-40B4-BE49-F238E27FC236}">
                  <a16:creationId xmlns:a16="http://schemas.microsoft.com/office/drawing/2014/main" id="{89643BFC-9A97-4E3A-96D5-69B8BFCF2EA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grpSp>
        <p:nvGrpSpPr>
          <p:cNvPr id="28" name="Group 27">
            <a:extLst>
              <a:ext uri="{FF2B5EF4-FFF2-40B4-BE49-F238E27FC236}">
                <a16:creationId xmlns:a16="http://schemas.microsoft.com/office/drawing/2014/main" id="{EA3AE4C9-E522-4AC5-AC7D-C6A3CE74AC63}"/>
              </a:ext>
            </a:extLst>
          </p:cNvPr>
          <p:cNvGrpSpPr/>
          <p:nvPr/>
        </p:nvGrpSpPr>
        <p:grpSpPr>
          <a:xfrm>
            <a:off x="246548" y="5750194"/>
            <a:ext cx="889986" cy="693194"/>
            <a:chOff x="5281151" y="4213173"/>
            <a:chExt cx="1629697" cy="1220430"/>
          </a:xfrm>
        </p:grpSpPr>
        <p:sp>
          <p:nvSpPr>
            <p:cNvPr id="29" name="Isosceles Triangle 28">
              <a:extLst>
                <a:ext uri="{FF2B5EF4-FFF2-40B4-BE49-F238E27FC236}">
                  <a16:creationId xmlns:a16="http://schemas.microsoft.com/office/drawing/2014/main" id="{41FFE14B-FA02-4BA3-9CAA-9A7C3678E755}"/>
                </a:ext>
              </a:extLst>
            </p:cNvPr>
            <p:cNvSpPr/>
            <p:nvPr/>
          </p:nvSpPr>
          <p:spPr>
            <a:xfrm>
              <a:off x="5281151"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0" name="Isosceles Triangle 29">
              <a:extLst>
                <a:ext uri="{FF2B5EF4-FFF2-40B4-BE49-F238E27FC236}">
                  <a16:creationId xmlns:a16="http://schemas.microsoft.com/office/drawing/2014/main" id="{7622306A-8E0C-4D99-9D71-52A8F1536033}"/>
                </a:ext>
              </a:extLst>
            </p:cNvPr>
            <p:cNvSpPr/>
            <p:nvPr/>
          </p:nvSpPr>
          <p:spPr>
            <a:xfrm>
              <a:off x="5474109" y="4436807"/>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pic>
          <p:nvPicPr>
            <p:cNvPr id="31" name="Graphic 30" descr="School girl outline">
              <a:extLst>
                <a:ext uri="{FF2B5EF4-FFF2-40B4-BE49-F238E27FC236}">
                  <a16:creationId xmlns:a16="http://schemas.microsoft.com/office/drawing/2014/main" id="{8772A2B5-B1CA-4747-A6AE-1F5F6921296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6172" y="4728138"/>
              <a:ext cx="705465" cy="705465"/>
            </a:xfrm>
            <a:prstGeom prst="rect">
              <a:avLst/>
            </a:prstGeom>
          </p:spPr>
        </p:pic>
      </p:grpSp>
      <p:sp>
        <p:nvSpPr>
          <p:cNvPr id="32" name="TextBox 31">
            <a:extLst>
              <a:ext uri="{FF2B5EF4-FFF2-40B4-BE49-F238E27FC236}">
                <a16:creationId xmlns:a16="http://schemas.microsoft.com/office/drawing/2014/main" id="{55C63D51-9A18-4F40-AEFB-769A6039C67D}"/>
              </a:ext>
            </a:extLst>
          </p:cNvPr>
          <p:cNvSpPr txBox="1"/>
          <p:nvPr/>
        </p:nvSpPr>
        <p:spPr>
          <a:xfrm>
            <a:off x="1655909" y="1279781"/>
            <a:ext cx="4933908" cy="73866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400" dirty="0"/>
              <a:t>Infants and toddlers generally lack sufficient strength or coordination to swim and breather at the same time, so they cannot be taught to swim effectively.</a:t>
            </a:r>
          </a:p>
        </p:txBody>
      </p:sp>
      <p:sp>
        <p:nvSpPr>
          <p:cNvPr id="33" name="TextBox 32">
            <a:extLst>
              <a:ext uri="{FF2B5EF4-FFF2-40B4-BE49-F238E27FC236}">
                <a16:creationId xmlns:a16="http://schemas.microsoft.com/office/drawing/2014/main" id="{7AC1D9D2-EB43-4D61-A1F5-6C159425D42F}"/>
              </a:ext>
            </a:extLst>
          </p:cNvPr>
          <p:cNvSpPr txBox="1"/>
          <p:nvPr/>
        </p:nvSpPr>
        <p:spPr>
          <a:xfrm>
            <a:off x="1655909" y="2381884"/>
            <a:ext cx="4933908"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400" dirty="0"/>
              <a:t>Children and young people initially have an underdeveloped level of mobility and speed of reaction or movement, which improves as children age.  This can make swimming difficult and can also reduce children’s ability to navigate around water hazards safety.</a:t>
            </a:r>
          </a:p>
        </p:txBody>
      </p:sp>
      <p:sp>
        <p:nvSpPr>
          <p:cNvPr id="34" name="TextBox 33">
            <a:extLst>
              <a:ext uri="{FF2B5EF4-FFF2-40B4-BE49-F238E27FC236}">
                <a16:creationId xmlns:a16="http://schemas.microsoft.com/office/drawing/2014/main" id="{30267BAD-4D1B-454C-B238-650CA3B21466}"/>
              </a:ext>
            </a:extLst>
          </p:cNvPr>
          <p:cNvSpPr txBox="1"/>
          <p:nvPr/>
        </p:nvSpPr>
        <p:spPr>
          <a:xfrm>
            <a:off x="1655909" y="3699430"/>
            <a:ext cx="4933908" cy="73866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400" dirty="0"/>
              <a:t>A child or young person may have a physical and/or intellectual disability, which may impact on their ability to swim, depending on this severity of the condition.</a:t>
            </a:r>
          </a:p>
        </p:txBody>
      </p:sp>
      <p:sp>
        <p:nvSpPr>
          <p:cNvPr id="35" name="TextBox 34">
            <a:extLst>
              <a:ext uri="{FF2B5EF4-FFF2-40B4-BE49-F238E27FC236}">
                <a16:creationId xmlns:a16="http://schemas.microsoft.com/office/drawing/2014/main" id="{6A62C3CC-0A39-479B-89C9-6A758544E41A}"/>
              </a:ext>
            </a:extLst>
          </p:cNvPr>
          <p:cNvSpPr txBox="1"/>
          <p:nvPr/>
        </p:nvSpPr>
        <p:spPr>
          <a:xfrm>
            <a:off x="1655909" y="5903637"/>
            <a:ext cx="493390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AU" sz="1400" dirty="0"/>
              <a:t>A child or young person may not follow their parent or caregiver’s instructions to keep away from water hazards.</a:t>
            </a:r>
          </a:p>
        </p:txBody>
      </p:sp>
      <p:sp>
        <p:nvSpPr>
          <p:cNvPr id="36" name="TextBox 35">
            <a:extLst>
              <a:ext uri="{FF2B5EF4-FFF2-40B4-BE49-F238E27FC236}">
                <a16:creationId xmlns:a16="http://schemas.microsoft.com/office/drawing/2014/main" id="{B36196DC-47D9-4E48-93CE-97D0F4F1E44B}"/>
              </a:ext>
            </a:extLst>
          </p:cNvPr>
          <p:cNvSpPr txBox="1"/>
          <p:nvPr/>
        </p:nvSpPr>
        <p:spPr>
          <a:xfrm>
            <a:off x="1655909" y="4801533"/>
            <a:ext cx="4933908" cy="73866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400" dirty="0"/>
              <a:t>A child or young person may have an illness or a medical condition (e.g. epilepsy). The child may have an acute injury (e.g. being knocked unconscious before entering or on entering water.)</a:t>
            </a:r>
          </a:p>
        </p:txBody>
      </p:sp>
      <p:cxnSp>
        <p:nvCxnSpPr>
          <p:cNvPr id="41" name="Straight Arrow Connector 40">
            <a:extLst>
              <a:ext uri="{FF2B5EF4-FFF2-40B4-BE49-F238E27FC236}">
                <a16:creationId xmlns:a16="http://schemas.microsoft.com/office/drawing/2014/main" id="{41DD6CC6-766B-4035-9B56-3477E1A86707}"/>
              </a:ext>
            </a:extLst>
          </p:cNvPr>
          <p:cNvCxnSpPr/>
          <p:nvPr/>
        </p:nvCxnSpPr>
        <p:spPr>
          <a:xfrm>
            <a:off x="1094242" y="1641402"/>
            <a:ext cx="429758"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B476F562-9573-4F30-906B-3C8FD6FCA170}"/>
              </a:ext>
            </a:extLst>
          </p:cNvPr>
          <p:cNvCxnSpPr/>
          <p:nvPr/>
        </p:nvCxnSpPr>
        <p:spPr>
          <a:xfrm>
            <a:off x="1115365" y="6127962"/>
            <a:ext cx="429758"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6CC01A01-3C94-42EE-A836-8FA96AAC9168}"/>
              </a:ext>
            </a:extLst>
          </p:cNvPr>
          <p:cNvCxnSpPr/>
          <p:nvPr/>
        </p:nvCxnSpPr>
        <p:spPr>
          <a:xfrm>
            <a:off x="1115365" y="5023054"/>
            <a:ext cx="429758"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E41BA6C0-187F-4C3C-8A3A-F2F7EA6B2A7E}"/>
              </a:ext>
            </a:extLst>
          </p:cNvPr>
          <p:cNvCxnSpPr/>
          <p:nvPr/>
        </p:nvCxnSpPr>
        <p:spPr>
          <a:xfrm>
            <a:off x="1129459" y="3927402"/>
            <a:ext cx="429758"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11E77575-17FC-4410-B077-2AD588616573}"/>
              </a:ext>
            </a:extLst>
          </p:cNvPr>
          <p:cNvCxnSpPr/>
          <p:nvPr/>
        </p:nvCxnSpPr>
        <p:spPr>
          <a:xfrm>
            <a:off x="1129459" y="2849716"/>
            <a:ext cx="429758"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53033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31339-3FAF-4639-8D46-F82AE0ACD4C6}"/>
              </a:ext>
            </a:extLst>
          </p:cNvPr>
          <p:cNvSpPr>
            <a:spLocks noGrp="1"/>
          </p:cNvSpPr>
          <p:nvPr>
            <p:ph type="ctrTitle"/>
          </p:nvPr>
        </p:nvSpPr>
        <p:spPr>
          <a:xfrm>
            <a:off x="565485" y="640080"/>
            <a:ext cx="4620126" cy="3566160"/>
          </a:xfrm>
        </p:spPr>
        <p:txBody>
          <a:bodyPr anchor="b">
            <a:normAutofit/>
          </a:bodyPr>
          <a:lstStyle/>
          <a:p>
            <a:pPr algn="l"/>
            <a:r>
              <a:rPr lang="en-AU" sz="5400" dirty="0"/>
              <a:t>Environmental risk factors</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water sport, swimming&#10;&#10;Description automatically generated">
            <a:extLst>
              <a:ext uri="{FF2B5EF4-FFF2-40B4-BE49-F238E27FC236}">
                <a16:creationId xmlns:a16="http://schemas.microsoft.com/office/drawing/2014/main" id="{D1E1D7E3-5BCE-4120-A747-53F7E52375EB}"/>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13" name="Group 12">
            <a:extLst>
              <a:ext uri="{FF2B5EF4-FFF2-40B4-BE49-F238E27FC236}">
                <a16:creationId xmlns:a16="http://schemas.microsoft.com/office/drawing/2014/main" id="{7A4814D0-9809-4198-A692-6E292EE68F39}"/>
              </a:ext>
            </a:extLst>
          </p:cNvPr>
          <p:cNvGrpSpPr/>
          <p:nvPr/>
        </p:nvGrpSpPr>
        <p:grpSpPr>
          <a:xfrm>
            <a:off x="1812849" y="5010426"/>
            <a:ext cx="1629697" cy="1299392"/>
            <a:chOff x="8207477" y="4213173"/>
            <a:chExt cx="1629697" cy="1299392"/>
          </a:xfrm>
        </p:grpSpPr>
        <p:sp>
          <p:nvSpPr>
            <p:cNvPr id="15" name="Isosceles Triangle 14">
              <a:extLst>
                <a:ext uri="{FF2B5EF4-FFF2-40B4-BE49-F238E27FC236}">
                  <a16:creationId xmlns:a16="http://schemas.microsoft.com/office/drawing/2014/main" id="{45CA5746-08F4-45CB-9161-D3AB10C7EDE2}"/>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18" name="Isosceles Triangle 17">
              <a:extLst>
                <a:ext uri="{FF2B5EF4-FFF2-40B4-BE49-F238E27FC236}">
                  <a16:creationId xmlns:a16="http://schemas.microsoft.com/office/drawing/2014/main" id="{3C20B316-8C6C-4654-A034-D7AD0F8D8D12}"/>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19" name="Group 18">
              <a:extLst>
                <a:ext uri="{FF2B5EF4-FFF2-40B4-BE49-F238E27FC236}">
                  <a16:creationId xmlns:a16="http://schemas.microsoft.com/office/drawing/2014/main" id="{D8CCAB17-46A2-47FC-92A2-1D32A2991836}"/>
                </a:ext>
              </a:extLst>
            </p:cNvPr>
            <p:cNvGrpSpPr/>
            <p:nvPr/>
          </p:nvGrpSpPr>
          <p:grpSpPr>
            <a:xfrm>
              <a:off x="8605068" y="4575332"/>
              <a:ext cx="779307" cy="937233"/>
              <a:chOff x="6990734" y="3536399"/>
              <a:chExt cx="834514" cy="937233"/>
            </a:xfrm>
          </p:grpSpPr>
          <p:pic>
            <p:nvPicPr>
              <p:cNvPr id="20" name="Graphic 19" descr="Swimming with solid fill">
                <a:extLst>
                  <a:ext uri="{FF2B5EF4-FFF2-40B4-BE49-F238E27FC236}">
                    <a16:creationId xmlns:a16="http://schemas.microsoft.com/office/drawing/2014/main" id="{B5BF83CD-49FB-4A57-854F-40B87672F8A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21" name="Graphic 20" descr="Swimming with solid fill">
                <a:extLst>
                  <a:ext uri="{FF2B5EF4-FFF2-40B4-BE49-F238E27FC236}">
                    <a16:creationId xmlns:a16="http://schemas.microsoft.com/office/drawing/2014/main" id="{D6E2A447-F9A3-476A-938E-DE072C8A12EF}"/>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spTree>
    <p:extLst>
      <p:ext uri="{BB962C8B-B14F-4D97-AF65-F5344CB8AC3E}">
        <p14:creationId xmlns:p14="http://schemas.microsoft.com/office/powerpoint/2010/main" val="422194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sky, outdoor, water sport, swimming&#10;&#10;Description automatically generated">
            <a:extLst>
              <a:ext uri="{FF2B5EF4-FFF2-40B4-BE49-F238E27FC236}">
                <a16:creationId xmlns:a16="http://schemas.microsoft.com/office/drawing/2014/main" id="{AFD1B122-40D3-4624-B225-8B735147A0D5}"/>
              </a:ext>
            </a:extLst>
          </p:cNvPr>
          <p:cNvPicPr>
            <a:picLocks noGrp="1" noChangeAspect="1"/>
          </p:cNvPicPr>
          <p:nvPr>
            <p:ph idx="1"/>
          </p:nvPr>
        </p:nvPicPr>
        <p:blipFill rotWithShape="1">
          <a:blip r:embed="rId3" cstate="email">
            <a:alphaModFix amt="50000"/>
            <a:extLst>
              <a:ext uri="{28A0092B-C50C-407E-A947-70E740481C1C}">
                <a14:useLocalDpi xmlns:a14="http://schemas.microsoft.com/office/drawing/2010/main"/>
              </a:ext>
            </a:extLst>
          </a:blip>
          <a:srcRect/>
          <a:stretch/>
        </p:blipFill>
        <p:spPr>
          <a:xfrm>
            <a:off x="4234049" y="0"/>
            <a:ext cx="7957949"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A3A01D-C36D-4B4E-9FCC-D318056AA1C5}"/>
              </a:ext>
            </a:extLst>
          </p:cNvPr>
          <p:cNvSpPr>
            <a:spLocks noGrp="1"/>
          </p:cNvSpPr>
          <p:nvPr>
            <p:ph type="title"/>
          </p:nvPr>
        </p:nvSpPr>
        <p:spPr>
          <a:xfrm>
            <a:off x="274264" y="832069"/>
            <a:ext cx="3300983" cy="1537767"/>
          </a:xfrm>
        </p:spPr>
        <p:txBody>
          <a:bodyPr vert="horz" lIns="91440" tIns="45720" rIns="91440" bIns="45720" rtlCol="0" anchor="b">
            <a:normAutofit/>
          </a:bodyPr>
          <a:lstStyle/>
          <a:p>
            <a:pPr algn="l" defTabSz="914400">
              <a:lnSpc>
                <a:spcPct val="90000"/>
              </a:lnSpc>
            </a:pPr>
            <a:r>
              <a:rPr lang="en-US" sz="4000" dirty="0">
                <a:latin typeface="+mj-lt"/>
                <a:cs typeface="+mj-cs"/>
              </a:rPr>
              <a:t>Environmental risk factors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8D748D9-A328-44AC-AC5A-8312D4EE906B}"/>
              </a:ext>
            </a:extLst>
          </p:cNvPr>
          <p:cNvSpPr txBox="1"/>
          <p:nvPr/>
        </p:nvSpPr>
        <p:spPr>
          <a:xfrm>
            <a:off x="371094" y="2718053"/>
            <a:ext cx="3830518" cy="3435679"/>
          </a:xfrm>
          <a:prstGeom prst="rect">
            <a:avLst/>
          </a:prstGeom>
        </p:spPr>
        <p:txBody>
          <a:bodyPr vert="horz" lIns="91440" tIns="45720" rIns="91440" bIns="45720" rtlCol="0" anchor="t">
            <a:normAutofit/>
          </a:bodyPr>
          <a:lstStyle/>
          <a:p>
            <a:pPr defTabSz="914400">
              <a:lnSpc>
                <a:spcPct val="90000"/>
              </a:lnSpc>
              <a:spcAft>
                <a:spcPts val="600"/>
              </a:spcAft>
            </a:pPr>
            <a:r>
              <a:rPr lang="en-US" dirty="0"/>
              <a:t>There are risk factors for childhood drowning associated with how environmental factors (that is, water hazards) are located and managed. These environmental factors will be discussed in more detail in this course in the module of Where can drowning occur? </a:t>
            </a:r>
          </a:p>
          <a:p>
            <a:pPr indent="-228600" defTabSz="914400">
              <a:lnSpc>
                <a:spcPct val="90000"/>
              </a:lnSpc>
              <a:spcAft>
                <a:spcPts val="600"/>
              </a:spcAft>
              <a:buFont typeface="Arial" panose="020B0604020202020204" pitchFamily="34" charset="0"/>
              <a:buChar char="•"/>
            </a:pPr>
            <a:endParaRPr lang="en-US" dirty="0"/>
          </a:p>
          <a:p>
            <a:pPr defTabSz="914400">
              <a:lnSpc>
                <a:spcPct val="90000"/>
              </a:lnSpc>
              <a:spcAft>
                <a:spcPts val="600"/>
              </a:spcAft>
            </a:pPr>
            <a:r>
              <a:rPr lang="en-US" dirty="0"/>
              <a:t>Refer to the icon points to learn about the drowning risk factors associated with the child.</a:t>
            </a:r>
          </a:p>
        </p:txBody>
      </p:sp>
      <p:grpSp>
        <p:nvGrpSpPr>
          <p:cNvPr id="12" name="Group 11">
            <a:extLst>
              <a:ext uri="{FF2B5EF4-FFF2-40B4-BE49-F238E27FC236}">
                <a16:creationId xmlns:a16="http://schemas.microsoft.com/office/drawing/2014/main" id="{A2E33A7A-DA95-42EB-A7B9-637C301943EF}"/>
              </a:ext>
            </a:extLst>
          </p:cNvPr>
          <p:cNvGrpSpPr/>
          <p:nvPr/>
        </p:nvGrpSpPr>
        <p:grpSpPr>
          <a:xfrm>
            <a:off x="1247717" y="365493"/>
            <a:ext cx="884874" cy="689384"/>
            <a:chOff x="8207477" y="4213173"/>
            <a:chExt cx="1629697" cy="1299392"/>
          </a:xfrm>
        </p:grpSpPr>
        <p:sp>
          <p:nvSpPr>
            <p:cNvPr id="14" name="Isosceles Triangle 13">
              <a:extLst>
                <a:ext uri="{FF2B5EF4-FFF2-40B4-BE49-F238E27FC236}">
                  <a16:creationId xmlns:a16="http://schemas.microsoft.com/office/drawing/2014/main" id="{3A302435-7F6D-4E30-8F48-E34745CB0BD8}"/>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16" name="Isosceles Triangle 15">
              <a:extLst>
                <a:ext uri="{FF2B5EF4-FFF2-40B4-BE49-F238E27FC236}">
                  <a16:creationId xmlns:a16="http://schemas.microsoft.com/office/drawing/2014/main" id="{11A00446-C711-4BB0-9D81-7C66342EF456}"/>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18" name="Group 17">
              <a:extLst>
                <a:ext uri="{FF2B5EF4-FFF2-40B4-BE49-F238E27FC236}">
                  <a16:creationId xmlns:a16="http://schemas.microsoft.com/office/drawing/2014/main" id="{F554EE1F-BEEA-4BE0-B04E-DD650B222A3B}"/>
                </a:ext>
              </a:extLst>
            </p:cNvPr>
            <p:cNvGrpSpPr/>
            <p:nvPr/>
          </p:nvGrpSpPr>
          <p:grpSpPr>
            <a:xfrm>
              <a:off x="8605068" y="4575332"/>
              <a:ext cx="779307" cy="937233"/>
              <a:chOff x="6990734" y="3536399"/>
              <a:chExt cx="834514" cy="937233"/>
            </a:xfrm>
          </p:grpSpPr>
          <p:pic>
            <p:nvPicPr>
              <p:cNvPr id="19" name="Graphic 18" descr="Swimming with solid fill">
                <a:extLst>
                  <a:ext uri="{FF2B5EF4-FFF2-40B4-BE49-F238E27FC236}">
                    <a16:creationId xmlns:a16="http://schemas.microsoft.com/office/drawing/2014/main" id="{59D9DEB1-7BD2-42A8-93BA-1D22EECCE41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20" name="Graphic 19" descr="Swimming with solid fill">
                <a:extLst>
                  <a:ext uri="{FF2B5EF4-FFF2-40B4-BE49-F238E27FC236}">
                    <a16:creationId xmlns:a16="http://schemas.microsoft.com/office/drawing/2014/main" id="{70890E7E-902D-4935-A399-82739282B872}"/>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grpSp>
        <p:nvGrpSpPr>
          <p:cNvPr id="21" name="Group 20">
            <a:extLst>
              <a:ext uri="{FF2B5EF4-FFF2-40B4-BE49-F238E27FC236}">
                <a16:creationId xmlns:a16="http://schemas.microsoft.com/office/drawing/2014/main" id="{0F13B288-ACB8-4980-B6C4-489722EAC0A3}"/>
              </a:ext>
            </a:extLst>
          </p:cNvPr>
          <p:cNvGrpSpPr/>
          <p:nvPr/>
        </p:nvGrpSpPr>
        <p:grpSpPr>
          <a:xfrm>
            <a:off x="4651022" y="245805"/>
            <a:ext cx="863279" cy="747517"/>
            <a:chOff x="8207477" y="4213173"/>
            <a:chExt cx="1629697" cy="1299392"/>
          </a:xfrm>
        </p:grpSpPr>
        <p:sp>
          <p:nvSpPr>
            <p:cNvPr id="22" name="Isosceles Triangle 21">
              <a:extLst>
                <a:ext uri="{FF2B5EF4-FFF2-40B4-BE49-F238E27FC236}">
                  <a16:creationId xmlns:a16="http://schemas.microsoft.com/office/drawing/2014/main" id="{F35D5D03-AC36-4BD6-B485-6336F60F54EA}"/>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3" name="Isosceles Triangle 22">
              <a:extLst>
                <a:ext uri="{FF2B5EF4-FFF2-40B4-BE49-F238E27FC236}">
                  <a16:creationId xmlns:a16="http://schemas.microsoft.com/office/drawing/2014/main" id="{313E8773-EE03-4296-9E42-43BFFDF80FAC}"/>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24" name="Group 23">
              <a:extLst>
                <a:ext uri="{FF2B5EF4-FFF2-40B4-BE49-F238E27FC236}">
                  <a16:creationId xmlns:a16="http://schemas.microsoft.com/office/drawing/2014/main" id="{F1A734F4-56D9-47A5-9C55-2203F0C634A0}"/>
                </a:ext>
              </a:extLst>
            </p:cNvPr>
            <p:cNvGrpSpPr/>
            <p:nvPr/>
          </p:nvGrpSpPr>
          <p:grpSpPr>
            <a:xfrm>
              <a:off x="8605068" y="4575332"/>
              <a:ext cx="779307" cy="937233"/>
              <a:chOff x="6990734" y="3536399"/>
              <a:chExt cx="834514" cy="937233"/>
            </a:xfrm>
          </p:grpSpPr>
          <p:pic>
            <p:nvPicPr>
              <p:cNvPr id="25" name="Graphic 24" descr="Swimming with solid fill">
                <a:extLst>
                  <a:ext uri="{FF2B5EF4-FFF2-40B4-BE49-F238E27FC236}">
                    <a16:creationId xmlns:a16="http://schemas.microsoft.com/office/drawing/2014/main" id="{C9E9898E-C0BB-423F-9F20-44D1A4DAD0E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26" name="Graphic 25" descr="Swimming with solid fill">
                <a:extLst>
                  <a:ext uri="{FF2B5EF4-FFF2-40B4-BE49-F238E27FC236}">
                    <a16:creationId xmlns:a16="http://schemas.microsoft.com/office/drawing/2014/main" id="{3AD1AD6C-495F-4960-89D5-A5DC2B057F1D}"/>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grpSp>
        <p:nvGrpSpPr>
          <p:cNvPr id="27" name="Group 26">
            <a:extLst>
              <a:ext uri="{FF2B5EF4-FFF2-40B4-BE49-F238E27FC236}">
                <a16:creationId xmlns:a16="http://schemas.microsoft.com/office/drawing/2014/main" id="{6033618C-7E35-43EC-86B5-94318E84770C}"/>
              </a:ext>
            </a:extLst>
          </p:cNvPr>
          <p:cNvGrpSpPr/>
          <p:nvPr/>
        </p:nvGrpSpPr>
        <p:grpSpPr>
          <a:xfrm>
            <a:off x="4651022" y="1515379"/>
            <a:ext cx="863279" cy="747517"/>
            <a:chOff x="8207477" y="4213173"/>
            <a:chExt cx="1629697" cy="1299392"/>
          </a:xfrm>
        </p:grpSpPr>
        <p:sp>
          <p:nvSpPr>
            <p:cNvPr id="28" name="Isosceles Triangle 27">
              <a:extLst>
                <a:ext uri="{FF2B5EF4-FFF2-40B4-BE49-F238E27FC236}">
                  <a16:creationId xmlns:a16="http://schemas.microsoft.com/office/drawing/2014/main" id="{A993929F-AE4D-4138-8948-384611274B9C}"/>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9" name="Isosceles Triangle 28">
              <a:extLst>
                <a:ext uri="{FF2B5EF4-FFF2-40B4-BE49-F238E27FC236}">
                  <a16:creationId xmlns:a16="http://schemas.microsoft.com/office/drawing/2014/main" id="{F08D799D-A61A-46D9-B2D8-AA85D8DA4ED4}"/>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30" name="Group 29">
              <a:extLst>
                <a:ext uri="{FF2B5EF4-FFF2-40B4-BE49-F238E27FC236}">
                  <a16:creationId xmlns:a16="http://schemas.microsoft.com/office/drawing/2014/main" id="{C0AC53AA-EB77-4B86-A87A-4BABC651A48B}"/>
                </a:ext>
              </a:extLst>
            </p:cNvPr>
            <p:cNvGrpSpPr/>
            <p:nvPr/>
          </p:nvGrpSpPr>
          <p:grpSpPr>
            <a:xfrm>
              <a:off x="8605068" y="4575332"/>
              <a:ext cx="779307" cy="937233"/>
              <a:chOff x="6990734" y="3536399"/>
              <a:chExt cx="834514" cy="937233"/>
            </a:xfrm>
          </p:grpSpPr>
          <p:pic>
            <p:nvPicPr>
              <p:cNvPr id="31" name="Graphic 30" descr="Swimming with solid fill">
                <a:extLst>
                  <a:ext uri="{FF2B5EF4-FFF2-40B4-BE49-F238E27FC236}">
                    <a16:creationId xmlns:a16="http://schemas.microsoft.com/office/drawing/2014/main" id="{B85E80FB-9E38-427F-800B-E2F5F27D3CD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32" name="Graphic 31" descr="Swimming with solid fill">
                <a:extLst>
                  <a:ext uri="{FF2B5EF4-FFF2-40B4-BE49-F238E27FC236}">
                    <a16:creationId xmlns:a16="http://schemas.microsoft.com/office/drawing/2014/main" id="{3456FA90-F61F-4642-8009-F5FD19D9EFD4}"/>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grpSp>
        <p:nvGrpSpPr>
          <p:cNvPr id="33" name="Group 32">
            <a:extLst>
              <a:ext uri="{FF2B5EF4-FFF2-40B4-BE49-F238E27FC236}">
                <a16:creationId xmlns:a16="http://schemas.microsoft.com/office/drawing/2014/main" id="{E41D53C2-516E-4970-BB62-9533AADA20DA}"/>
              </a:ext>
            </a:extLst>
          </p:cNvPr>
          <p:cNvGrpSpPr/>
          <p:nvPr/>
        </p:nvGrpSpPr>
        <p:grpSpPr>
          <a:xfrm>
            <a:off x="4651022" y="2784953"/>
            <a:ext cx="863279" cy="747517"/>
            <a:chOff x="8207477" y="4213173"/>
            <a:chExt cx="1629697" cy="1299392"/>
          </a:xfrm>
        </p:grpSpPr>
        <p:sp>
          <p:nvSpPr>
            <p:cNvPr id="34" name="Isosceles Triangle 33">
              <a:extLst>
                <a:ext uri="{FF2B5EF4-FFF2-40B4-BE49-F238E27FC236}">
                  <a16:creationId xmlns:a16="http://schemas.microsoft.com/office/drawing/2014/main" id="{A1C4998A-21E9-4461-A156-D017195AE85D}"/>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5" name="Isosceles Triangle 34">
              <a:extLst>
                <a:ext uri="{FF2B5EF4-FFF2-40B4-BE49-F238E27FC236}">
                  <a16:creationId xmlns:a16="http://schemas.microsoft.com/office/drawing/2014/main" id="{490B70B3-03A9-4B72-95DB-98875AECABB2}"/>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36" name="Group 35">
              <a:extLst>
                <a:ext uri="{FF2B5EF4-FFF2-40B4-BE49-F238E27FC236}">
                  <a16:creationId xmlns:a16="http://schemas.microsoft.com/office/drawing/2014/main" id="{5A40E21C-26EE-4C5E-B6BE-515BCDB5C3C3}"/>
                </a:ext>
              </a:extLst>
            </p:cNvPr>
            <p:cNvGrpSpPr/>
            <p:nvPr/>
          </p:nvGrpSpPr>
          <p:grpSpPr>
            <a:xfrm>
              <a:off x="8605068" y="4575332"/>
              <a:ext cx="779307" cy="937233"/>
              <a:chOff x="6990734" y="3536399"/>
              <a:chExt cx="834514" cy="937233"/>
            </a:xfrm>
          </p:grpSpPr>
          <p:pic>
            <p:nvPicPr>
              <p:cNvPr id="37" name="Graphic 36" descr="Swimming with solid fill">
                <a:extLst>
                  <a:ext uri="{FF2B5EF4-FFF2-40B4-BE49-F238E27FC236}">
                    <a16:creationId xmlns:a16="http://schemas.microsoft.com/office/drawing/2014/main" id="{12072961-1999-44E6-93C0-B34D1B20DFC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38" name="Graphic 37" descr="Swimming with solid fill">
                <a:extLst>
                  <a:ext uri="{FF2B5EF4-FFF2-40B4-BE49-F238E27FC236}">
                    <a16:creationId xmlns:a16="http://schemas.microsoft.com/office/drawing/2014/main" id="{9D6C5C15-850C-41C5-9036-0E618B3D0D88}"/>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grpSp>
        <p:nvGrpSpPr>
          <p:cNvPr id="39" name="Group 38">
            <a:extLst>
              <a:ext uri="{FF2B5EF4-FFF2-40B4-BE49-F238E27FC236}">
                <a16:creationId xmlns:a16="http://schemas.microsoft.com/office/drawing/2014/main" id="{C8A696BC-9B34-4647-8FAA-1DC8306F09C6}"/>
              </a:ext>
            </a:extLst>
          </p:cNvPr>
          <p:cNvGrpSpPr/>
          <p:nvPr/>
        </p:nvGrpSpPr>
        <p:grpSpPr>
          <a:xfrm>
            <a:off x="4651022" y="4054527"/>
            <a:ext cx="863279" cy="747517"/>
            <a:chOff x="8207477" y="4213173"/>
            <a:chExt cx="1629697" cy="1299392"/>
          </a:xfrm>
        </p:grpSpPr>
        <p:sp>
          <p:nvSpPr>
            <p:cNvPr id="40" name="Isosceles Triangle 39">
              <a:extLst>
                <a:ext uri="{FF2B5EF4-FFF2-40B4-BE49-F238E27FC236}">
                  <a16:creationId xmlns:a16="http://schemas.microsoft.com/office/drawing/2014/main" id="{14A9E812-446B-4EF4-A996-A395BAE115BA}"/>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41" name="Isosceles Triangle 40">
              <a:extLst>
                <a:ext uri="{FF2B5EF4-FFF2-40B4-BE49-F238E27FC236}">
                  <a16:creationId xmlns:a16="http://schemas.microsoft.com/office/drawing/2014/main" id="{BF4339FD-6CEC-401C-B03F-011CAE5EF329}"/>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42" name="Group 41">
              <a:extLst>
                <a:ext uri="{FF2B5EF4-FFF2-40B4-BE49-F238E27FC236}">
                  <a16:creationId xmlns:a16="http://schemas.microsoft.com/office/drawing/2014/main" id="{929753E0-AC1A-4FF7-B7AF-8157E91824A2}"/>
                </a:ext>
              </a:extLst>
            </p:cNvPr>
            <p:cNvGrpSpPr/>
            <p:nvPr/>
          </p:nvGrpSpPr>
          <p:grpSpPr>
            <a:xfrm>
              <a:off x="8605068" y="4575332"/>
              <a:ext cx="779307" cy="937233"/>
              <a:chOff x="6990734" y="3536399"/>
              <a:chExt cx="834514" cy="937233"/>
            </a:xfrm>
          </p:grpSpPr>
          <p:pic>
            <p:nvPicPr>
              <p:cNvPr id="43" name="Graphic 42" descr="Swimming with solid fill">
                <a:extLst>
                  <a:ext uri="{FF2B5EF4-FFF2-40B4-BE49-F238E27FC236}">
                    <a16:creationId xmlns:a16="http://schemas.microsoft.com/office/drawing/2014/main" id="{6364CDCD-03CA-4455-B5B1-10F31752611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44" name="Graphic 43" descr="Swimming with solid fill">
                <a:extLst>
                  <a:ext uri="{FF2B5EF4-FFF2-40B4-BE49-F238E27FC236}">
                    <a16:creationId xmlns:a16="http://schemas.microsoft.com/office/drawing/2014/main" id="{3223DCAF-0DC7-4905-9231-89923205A92F}"/>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sp>
        <p:nvSpPr>
          <p:cNvPr id="7" name="TextBox 6">
            <a:extLst>
              <a:ext uri="{FF2B5EF4-FFF2-40B4-BE49-F238E27FC236}">
                <a16:creationId xmlns:a16="http://schemas.microsoft.com/office/drawing/2014/main" id="{B1F9682B-F3B8-495D-9BFB-653B69AA9EED}"/>
              </a:ext>
            </a:extLst>
          </p:cNvPr>
          <p:cNvSpPr txBox="1"/>
          <p:nvPr/>
        </p:nvSpPr>
        <p:spPr>
          <a:xfrm>
            <a:off x="6020033" y="373329"/>
            <a:ext cx="5956852"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Absence of/or ineffective safety barriers such as a fence around a home swimming pool.</a:t>
            </a:r>
          </a:p>
        </p:txBody>
      </p:sp>
      <p:sp>
        <p:nvSpPr>
          <p:cNvPr id="45" name="TextBox 44">
            <a:extLst>
              <a:ext uri="{FF2B5EF4-FFF2-40B4-BE49-F238E27FC236}">
                <a16:creationId xmlns:a16="http://schemas.microsoft.com/office/drawing/2014/main" id="{D77FAAA0-8A20-4BB6-9C52-3DB7843D79B9}"/>
              </a:ext>
            </a:extLst>
          </p:cNvPr>
          <p:cNvSpPr txBox="1"/>
          <p:nvPr/>
        </p:nvSpPr>
        <p:spPr>
          <a:xfrm>
            <a:off x="6020033" y="1478126"/>
            <a:ext cx="5956852"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A lack of maintenance of fencing around water hazards to prevent access or fencing that does not comply with current recognised standards for pool safety.</a:t>
            </a:r>
          </a:p>
        </p:txBody>
      </p:sp>
      <p:sp>
        <p:nvSpPr>
          <p:cNvPr id="46" name="TextBox 45">
            <a:extLst>
              <a:ext uri="{FF2B5EF4-FFF2-40B4-BE49-F238E27FC236}">
                <a16:creationId xmlns:a16="http://schemas.microsoft.com/office/drawing/2014/main" id="{EB1697E4-C44E-4AFE-85D2-47227D3CF1CF}"/>
              </a:ext>
            </a:extLst>
          </p:cNvPr>
          <p:cNvSpPr txBox="1"/>
          <p:nvPr/>
        </p:nvSpPr>
        <p:spPr>
          <a:xfrm>
            <a:off x="6020033" y="2829145"/>
            <a:ext cx="5956852"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Not having a ‘child safe play area’ around the home or on a rural property where a child or young person under the age of 5 years reside, can enable children and young people to gain access to water hazards.</a:t>
            </a:r>
          </a:p>
        </p:txBody>
      </p:sp>
      <p:sp>
        <p:nvSpPr>
          <p:cNvPr id="47" name="TextBox 46">
            <a:extLst>
              <a:ext uri="{FF2B5EF4-FFF2-40B4-BE49-F238E27FC236}">
                <a16:creationId xmlns:a16="http://schemas.microsoft.com/office/drawing/2014/main" id="{DEFB34F9-55D1-44F0-9DF4-8CDAE99C0C73}"/>
              </a:ext>
            </a:extLst>
          </p:cNvPr>
          <p:cNvSpPr txBox="1"/>
          <p:nvPr/>
        </p:nvSpPr>
        <p:spPr>
          <a:xfrm>
            <a:off x="6020033" y="4180164"/>
            <a:ext cx="5956852"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Items of furniture, pot plants or other large climbable objects being placed near or around pool fencing, enable a child or young person  to scale fencing and access the water hazard. </a:t>
            </a:r>
          </a:p>
        </p:txBody>
      </p:sp>
      <p:sp>
        <p:nvSpPr>
          <p:cNvPr id="48" name="TextBox 47">
            <a:extLst>
              <a:ext uri="{FF2B5EF4-FFF2-40B4-BE49-F238E27FC236}">
                <a16:creationId xmlns:a16="http://schemas.microsoft.com/office/drawing/2014/main" id="{24CE59D3-81D1-4A08-9D0C-469B1E994F76}"/>
              </a:ext>
            </a:extLst>
          </p:cNvPr>
          <p:cNvSpPr txBox="1"/>
          <p:nvPr/>
        </p:nvSpPr>
        <p:spPr>
          <a:xfrm>
            <a:off x="5969886" y="5531185"/>
            <a:ext cx="6006999"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Tempting objects being left in or around the water hazard such as pool toys and balls.</a:t>
            </a:r>
          </a:p>
        </p:txBody>
      </p:sp>
      <p:grpSp>
        <p:nvGrpSpPr>
          <p:cNvPr id="51" name="Group 50">
            <a:extLst>
              <a:ext uri="{FF2B5EF4-FFF2-40B4-BE49-F238E27FC236}">
                <a16:creationId xmlns:a16="http://schemas.microsoft.com/office/drawing/2014/main" id="{B0EC4818-C421-4131-B7DC-734448F3C461}"/>
              </a:ext>
            </a:extLst>
          </p:cNvPr>
          <p:cNvGrpSpPr/>
          <p:nvPr/>
        </p:nvGrpSpPr>
        <p:grpSpPr>
          <a:xfrm>
            <a:off x="4651022" y="5324101"/>
            <a:ext cx="863279" cy="747517"/>
            <a:chOff x="8207477" y="4213173"/>
            <a:chExt cx="1629697" cy="1299392"/>
          </a:xfrm>
        </p:grpSpPr>
        <p:sp>
          <p:nvSpPr>
            <p:cNvPr id="52" name="Isosceles Triangle 51">
              <a:extLst>
                <a:ext uri="{FF2B5EF4-FFF2-40B4-BE49-F238E27FC236}">
                  <a16:creationId xmlns:a16="http://schemas.microsoft.com/office/drawing/2014/main" id="{26292F15-2744-44F4-B17B-55A14F782152}"/>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53" name="Isosceles Triangle 52">
              <a:extLst>
                <a:ext uri="{FF2B5EF4-FFF2-40B4-BE49-F238E27FC236}">
                  <a16:creationId xmlns:a16="http://schemas.microsoft.com/office/drawing/2014/main" id="{721A8FBB-5611-44DA-BDF0-983E69334614}"/>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54" name="Group 53">
              <a:extLst>
                <a:ext uri="{FF2B5EF4-FFF2-40B4-BE49-F238E27FC236}">
                  <a16:creationId xmlns:a16="http://schemas.microsoft.com/office/drawing/2014/main" id="{98BCEC2C-794E-466D-BD5E-6EEEEEF55BF4}"/>
                </a:ext>
              </a:extLst>
            </p:cNvPr>
            <p:cNvGrpSpPr/>
            <p:nvPr/>
          </p:nvGrpSpPr>
          <p:grpSpPr>
            <a:xfrm>
              <a:off x="8605068" y="4575332"/>
              <a:ext cx="779307" cy="937233"/>
              <a:chOff x="6990734" y="3536399"/>
              <a:chExt cx="834514" cy="937233"/>
            </a:xfrm>
          </p:grpSpPr>
          <p:pic>
            <p:nvPicPr>
              <p:cNvPr id="55" name="Graphic 54" descr="Swimming with solid fill">
                <a:extLst>
                  <a:ext uri="{FF2B5EF4-FFF2-40B4-BE49-F238E27FC236}">
                    <a16:creationId xmlns:a16="http://schemas.microsoft.com/office/drawing/2014/main" id="{3D2CD55A-D1B0-4853-9E59-2DE8AC0C493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56" name="Graphic 55" descr="Swimming with solid fill">
                <a:extLst>
                  <a:ext uri="{FF2B5EF4-FFF2-40B4-BE49-F238E27FC236}">
                    <a16:creationId xmlns:a16="http://schemas.microsoft.com/office/drawing/2014/main" id="{A044435E-01F9-4644-9649-C776FE087224}"/>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cxnSp>
        <p:nvCxnSpPr>
          <p:cNvPr id="57" name="Straight Arrow Connector 56">
            <a:extLst>
              <a:ext uri="{FF2B5EF4-FFF2-40B4-BE49-F238E27FC236}">
                <a16:creationId xmlns:a16="http://schemas.microsoft.com/office/drawing/2014/main" id="{413E8140-F702-427A-83F4-64483AC77D70}"/>
              </a:ext>
            </a:extLst>
          </p:cNvPr>
          <p:cNvCxnSpPr>
            <a:cxnSpLocks/>
          </p:cNvCxnSpPr>
          <p:nvPr/>
        </p:nvCxnSpPr>
        <p:spPr>
          <a:xfrm>
            <a:off x="5514301" y="447066"/>
            <a:ext cx="34296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4DAB3741-BED9-4D22-826E-D50899022606}"/>
              </a:ext>
            </a:extLst>
          </p:cNvPr>
          <p:cNvCxnSpPr>
            <a:cxnSpLocks/>
          </p:cNvCxnSpPr>
          <p:nvPr/>
        </p:nvCxnSpPr>
        <p:spPr>
          <a:xfrm>
            <a:off x="5514301" y="1765337"/>
            <a:ext cx="34296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9856077C-681C-4995-A206-A4D943619721}"/>
              </a:ext>
            </a:extLst>
          </p:cNvPr>
          <p:cNvCxnSpPr>
            <a:cxnSpLocks/>
          </p:cNvCxnSpPr>
          <p:nvPr/>
        </p:nvCxnSpPr>
        <p:spPr>
          <a:xfrm>
            <a:off x="5514301" y="3143957"/>
            <a:ext cx="34296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3DC04CB8-2073-455E-B647-8B19EACF3A12}"/>
              </a:ext>
            </a:extLst>
          </p:cNvPr>
          <p:cNvCxnSpPr>
            <a:cxnSpLocks/>
          </p:cNvCxnSpPr>
          <p:nvPr/>
        </p:nvCxnSpPr>
        <p:spPr>
          <a:xfrm>
            <a:off x="5514301" y="4408915"/>
            <a:ext cx="34296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60138648-E043-4762-9F1E-7E7F78EF8004}"/>
              </a:ext>
            </a:extLst>
          </p:cNvPr>
          <p:cNvCxnSpPr>
            <a:cxnSpLocks/>
          </p:cNvCxnSpPr>
          <p:nvPr/>
        </p:nvCxnSpPr>
        <p:spPr>
          <a:xfrm>
            <a:off x="5514301" y="5592759"/>
            <a:ext cx="34296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9077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a:extLst>
              <a:ext uri="{FF2B5EF4-FFF2-40B4-BE49-F238E27FC236}">
                <a16:creationId xmlns:a16="http://schemas.microsoft.com/office/drawing/2014/main" id="{1237CED0-28A4-4029-8220-11D27BDCFFF2}"/>
              </a:ext>
            </a:extLst>
          </p:cNvPr>
          <p:cNvSpPr/>
          <p:nvPr/>
        </p:nvSpPr>
        <p:spPr>
          <a:xfrm>
            <a:off x="5932714" y="97971"/>
            <a:ext cx="6259286" cy="6760029"/>
          </a:xfrm>
          <a:prstGeom prst="flowChartInputOutput">
            <a:avLst/>
          </a:prstGeom>
          <a:blipFill dpi="0" rotWithShape="1">
            <a:blip r:embed="rId3" cstate="email">
              <a:alphaModFix amt="70000"/>
              <a:extLst>
                <a:ext uri="{28A0092B-C50C-407E-A947-70E740481C1C}">
                  <a14:useLocalDpi xmlns:a14="http://schemas.microsoft.com/office/drawing/2010/main"/>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1A3EC4E-C385-46D3-AB0A-BCD5B81F8AEB}"/>
              </a:ext>
            </a:extLst>
          </p:cNvPr>
          <p:cNvSpPr>
            <a:spLocks noGrp="1"/>
          </p:cNvSpPr>
          <p:nvPr>
            <p:ph type="title"/>
          </p:nvPr>
        </p:nvSpPr>
        <p:spPr>
          <a:xfrm>
            <a:off x="1394630" y="510498"/>
            <a:ext cx="5595257" cy="769526"/>
          </a:xfrm>
        </p:spPr>
        <p:txBody>
          <a:bodyPr>
            <a:normAutofit fontScale="90000"/>
          </a:bodyPr>
          <a:lstStyle/>
          <a:p>
            <a:r>
              <a:rPr lang="en-AU" sz="4000" dirty="0"/>
              <a:t>Environment risk factors</a:t>
            </a:r>
          </a:p>
        </p:txBody>
      </p:sp>
      <p:grpSp>
        <p:nvGrpSpPr>
          <p:cNvPr id="7" name="Group 6">
            <a:extLst>
              <a:ext uri="{FF2B5EF4-FFF2-40B4-BE49-F238E27FC236}">
                <a16:creationId xmlns:a16="http://schemas.microsoft.com/office/drawing/2014/main" id="{DB04A6DD-0158-4512-81B3-E8CD19B9E694}"/>
              </a:ext>
            </a:extLst>
          </p:cNvPr>
          <p:cNvGrpSpPr/>
          <p:nvPr/>
        </p:nvGrpSpPr>
        <p:grpSpPr>
          <a:xfrm>
            <a:off x="448728" y="2011756"/>
            <a:ext cx="863279" cy="747517"/>
            <a:chOff x="8207477" y="4213173"/>
            <a:chExt cx="1629697" cy="1299392"/>
          </a:xfrm>
        </p:grpSpPr>
        <p:sp>
          <p:nvSpPr>
            <p:cNvPr id="8" name="Isosceles Triangle 7">
              <a:extLst>
                <a:ext uri="{FF2B5EF4-FFF2-40B4-BE49-F238E27FC236}">
                  <a16:creationId xmlns:a16="http://schemas.microsoft.com/office/drawing/2014/main" id="{36E81494-7367-4AAE-84EA-BC3C466D91B2}"/>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9" name="Isosceles Triangle 8">
              <a:extLst>
                <a:ext uri="{FF2B5EF4-FFF2-40B4-BE49-F238E27FC236}">
                  <a16:creationId xmlns:a16="http://schemas.microsoft.com/office/drawing/2014/main" id="{5AC69944-616E-4485-959E-DBB45412110F}"/>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10" name="Group 9">
              <a:extLst>
                <a:ext uri="{FF2B5EF4-FFF2-40B4-BE49-F238E27FC236}">
                  <a16:creationId xmlns:a16="http://schemas.microsoft.com/office/drawing/2014/main" id="{01CA9D71-0A9C-4DF6-A32A-7D4C2D085552}"/>
                </a:ext>
              </a:extLst>
            </p:cNvPr>
            <p:cNvGrpSpPr/>
            <p:nvPr/>
          </p:nvGrpSpPr>
          <p:grpSpPr>
            <a:xfrm>
              <a:off x="8605068" y="4575332"/>
              <a:ext cx="779307" cy="937233"/>
              <a:chOff x="6990734" y="3536399"/>
              <a:chExt cx="834514" cy="937233"/>
            </a:xfrm>
          </p:grpSpPr>
          <p:pic>
            <p:nvPicPr>
              <p:cNvPr id="11" name="Graphic 10" descr="Swimming with solid fill">
                <a:extLst>
                  <a:ext uri="{FF2B5EF4-FFF2-40B4-BE49-F238E27FC236}">
                    <a16:creationId xmlns:a16="http://schemas.microsoft.com/office/drawing/2014/main" id="{56E7F277-62D1-4AB1-ACB0-653D703775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12" name="Graphic 11" descr="Swimming with solid fill">
                <a:extLst>
                  <a:ext uri="{FF2B5EF4-FFF2-40B4-BE49-F238E27FC236}">
                    <a16:creationId xmlns:a16="http://schemas.microsoft.com/office/drawing/2014/main" id="{3719E334-D56F-4D1D-B575-61A2E1260347}"/>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grpSp>
        <p:nvGrpSpPr>
          <p:cNvPr id="13" name="Group 12">
            <a:extLst>
              <a:ext uri="{FF2B5EF4-FFF2-40B4-BE49-F238E27FC236}">
                <a16:creationId xmlns:a16="http://schemas.microsoft.com/office/drawing/2014/main" id="{ED994E43-00EA-4BCF-BC76-0FF1EC7338E7}"/>
              </a:ext>
            </a:extLst>
          </p:cNvPr>
          <p:cNvGrpSpPr/>
          <p:nvPr/>
        </p:nvGrpSpPr>
        <p:grpSpPr>
          <a:xfrm>
            <a:off x="452622" y="3182991"/>
            <a:ext cx="863279" cy="747517"/>
            <a:chOff x="8207477" y="4213173"/>
            <a:chExt cx="1629697" cy="1299392"/>
          </a:xfrm>
        </p:grpSpPr>
        <p:sp>
          <p:nvSpPr>
            <p:cNvPr id="14" name="Isosceles Triangle 13">
              <a:extLst>
                <a:ext uri="{FF2B5EF4-FFF2-40B4-BE49-F238E27FC236}">
                  <a16:creationId xmlns:a16="http://schemas.microsoft.com/office/drawing/2014/main" id="{BA20519C-E6FE-4006-8264-97809182639D}"/>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15" name="Isosceles Triangle 14">
              <a:extLst>
                <a:ext uri="{FF2B5EF4-FFF2-40B4-BE49-F238E27FC236}">
                  <a16:creationId xmlns:a16="http://schemas.microsoft.com/office/drawing/2014/main" id="{9BB03442-AE03-406F-ACE5-9A870DF7C3AA}"/>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16" name="Group 15">
              <a:extLst>
                <a:ext uri="{FF2B5EF4-FFF2-40B4-BE49-F238E27FC236}">
                  <a16:creationId xmlns:a16="http://schemas.microsoft.com/office/drawing/2014/main" id="{368D54E3-37E0-4A07-9C8B-78D597BF38F9}"/>
                </a:ext>
              </a:extLst>
            </p:cNvPr>
            <p:cNvGrpSpPr/>
            <p:nvPr/>
          </p:nvGrpSpPr>
          <p:grpSpPr>
            <a:xfrm>
              <a:off x="8605068" y="4575332"/>
              <a:ext cx="779307" cy="937233"/>
              <a:chOff x="6990734" y="3536399"/>
              <a:chExt cx="834514" cy="937233"/>
            </a:xfrm>
          </p:grpSpPr>
          <p:pic>
            <p:nvPicPr>
              <p:cNvPr id="17" name="Graphic 16" descr="Swimming with solid fill">
                <a:extLst>
                  <a:ext uri="{FF2B5EF4-FFF2-40B4-BE49-F238E27FC236}">
                    <a16:creationId xmlns:a16="http://schemas.microsoft.com/office/drawing/2014/main" id="{38650DBD-E889-42A2-B92E-7CCFE45AB9D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18" name="Graphic 17" descr="Swimming with solid fill">
                <a:extLst>
                  <a:ext uri="{FF2B5EF4-FFF2-40B4-BE49-F238E27FC236}">
                    <a16:creationId xmlns:a16="http://schemas.microsoft.com/office/drawing/2014/main" id="{15064BA2-524A-4CED-B055-97D0D0FE724E}"/>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grpSp>
        <p:nvGrpSpPr>
          <p:cNvPr id="19" name="Group 18">
            <a:extLst>
              <a:ext uri="{FF2B5EF4-FFF2-40B4-BE49-F238E27FC236}">
                <a16:creationId xmlns:a16="http://schemas.microsoft.com/office/drawing/2014/main" id="{FE7288B5-2461-4EA7-8674-39A28138BF00}"/>
              </a:ext>
            </a:extLst>
          </p:cNvPr>
          <p:cNvGrpSpPr/>
          <p:nvPr/>
        </p:nvGrpSpPr>
        <p:grpSpPr>
          <a:xfrm>
            <a:off x="452622" y="4148773"/>
            <a:ext cx="863279" cy="747517"/>
            <a:chOff x="8207477" y="4213173"/>
            <a:chExt cx="1629697" cy="1299392"/>
          </a:xfrm>
        </p:grpSpPr>
        <p:sp>
          <p:nvSpPr>
            <p:cNvPr id="20" name="Isosceles Triangle 19">
              <a:extLst>
                <a:ext uri="{FF2B5EF4-FFF2-40B4-BE49-F238E27FC236}">
                  <a16:creationId xmlns:a16="http://schemas.microsoft.com/office/drawing/2014/main" id="{F5DEFBAC-5ECD-4B68-9169-0181C3C98EA3}"/>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1" name="Isosceles Triangle 20">
              <a:extLst>
                <a:ext uri="{FF2B5EF4-FFF2-40B4-BE49-F238E27FC236}">
                  <a16:creationId xmlns:a16="http://schemas.microsoft.com/office/drawing/2014/main" id="{B899DB20-5D2F-4A69-9689-D97878CA5420}"/>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22" name="Group 21">
              <a:extLst>
                <a:ext uri="{FF2B5EF4-FFF2-40B4-BE49-F238E27FC236}">
                  <a16:creationId xmlns:a16="http://schemas.microsoft.com/office/drawing/2014/main" id="{60691F20-6793-46FC-AF0E-E4A677404C85}"/>
                </a:ext>
              </a:extLst>
            </p:cNvPr>
            <p:cNvGrpSpPr/>
            <p:nvPr/>
          </p:nvGrpSpPr>
          <p:grpSpPr>
            <a:xfrm>
              <a:off x="8605068" y="4575332"/>
              <a:ext cx="779307" cy="937233"/>
              <a:chOff x="6990734" y="3536399"/>
              <a:chExt cx="834514" cy="937233"/>
            </a:xfrm>
          </p:grpSpPr>
          <p:pic>
            <p:nvPicPr>
              <p:cNvPr id="23" name="Graphic 22" descr="Swimming with solid fill">
                <a:extLst>
                  <a:ext uri="{FF2B5EF4-FFF2-40B4-BE49-F238E27FC236}">
                    <a16:creationId xmlns:a16="http://schemas.microsoft.com/office/drawing/2014/main" id="{D1DFE0CC-C78A-4E57-AED4-950191C973B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24" name="Graphic 23" descr="Swimming with solid fill">
                <a:extLst>
                  <a:ext uri="{FF2B5EF4-FFF2-40B4-BE49-F238E27FC236}">
                    <a16:creationId xmlns:a16="http://schemas.microsoft.com/office/drawing/2014/main" id="{2D319DD0-FD4B-46F5-97D8-6382A92BFA4F}"/>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grpSp>
        <p:nvGrpSpPr>
          <p:cNvPr id="25" name="Group 24">
            <a:extLst>
              <a:ext uri="{FF2B5EF4-FFF2-40B4-BE49-F238E27FC236}">
                <a16:creationId xmlns:a16="http://schemas.microsoft.com/office/drawing/2014/main" id="{4629A729-617C-4968-8489-64EFACAD72B9}"/>
              </a:ext>
            </a:extLst>
          </p:cNvPr>
          <p:cNvGrpSpPr/>
          <p:nvPr/>
        </p:nvGrpSpPr>
        <p:grpSpPr>
          <a:xfrm>
            <a:off x="448729" y="5287395"/>
            <a:ext cx="863279" cy="747517"/>
            <a:chOff x="8207477" y="4213173"/>
            <a:chExt cx="1629697" cy="1299392"/>
          </a:xfrm>
        </p:grpSpPr>
        <p:sp>
          <p:nvSpPr>
            <p:cNvPr id="26" name="Isosceles Triangle 25">
              <a:extLst>
                <a:ext uri="{FF2B5EF4-FFF2-40B4-BE49-F238E27FC236}">
                  <a16:creationId xmlns:a16="http://schemas.microsoft.com/office/drawing/2014/main" id="{3191E497-DB5A-430E-A0CD-50977107E303}"/>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7" name="Isosceles Triangle 26">
              <a:extLst>
                <a:ext uri="{FF2B5EF4-FFF2-40B4-BE49-F238E27FC236}">
                  <a16:creationId xmlns:a16="http://schemas.microsoft.com/office/drawing/2014/main" id="{A6DECD63-7AAE-483F-A92E-5916A84623A2}"/>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28" name="Group 27">
              <a:extLst>
                <a:ext uri="{FF2B5EF4-FFF2-40B4-BE49-F238E27FC236}">
                  <a16:creationId xmlns:a16="http://schemas.microsoft.com/office/drawing/2014/main" id="{F209E798-A657-483C-AC6B-4331221CDEEF}"/>
                </a:ext>
              </a:extLst>
            </p:cNvPr>
            <p:cNvGrpSpPr/>
            <p:nvPr/>
          </p:nvGrpSpPr>
          <p:grpSpPr>
            <a:xfrm>
              <a:off x="8605068" y="4575332"/>
              <a:ext cx="779307" cy="937233"/>
              <a:chOff x="6990734" y="3536399"/>
              <a:chExt cx="834514" cy="937233"/>
            </a:xfrm>
          </p:grpSpPr>
          <p:pic>
            <p:nvPicPr>
              <p:cNvPr id="29" name="Graphic 28" descr="Swimming with solid fill">
                <a:extLst>
                  <a:ext uri="{FF2B5EF4-FFF2-40B4-BE49-F238E27FC236}">
                    <a16:creationId xmlns:a16="http://schemas.microsoft.com/office/drawing/2014/main" id="{64DFE649-3BC8-4D1E-BDFC-8DC26DC7D2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30" name="Graphic 29" descr="Swimming with solid fill">
                <a:extLst>
                  <a:ext uri="{FF2B5EF4-FFF2-40B4-BE49-F238E27FC236}">
                    <a16:creationId xmlns:a16="http://schemas.microsoft.com/office/drawing/2014/main" id="{1D337905-70F7-4480-AD0E-703BA687B38D}"/>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sp>
        <p:nvSpPr>
          <p:cNvPr id="31" name="TextBox 30">
            <a:extLst>
              <a:ext uri="{FF2B5EF4-FFF2-40B4-BE49-F238E27FC236}">
                <a16:creationId xmlns:a16="http://schemas.microsoft.com/office/drawing/2014/main" id="{537904CD-69CE-4B1A-9ED8-10269DC5ACF9}"/>
              </a:ext>
            </a:extLst>
          </p:cNvPr>
          <p:cNvSpPr txBox="1"/>
          <p:nvPr/>
        </p:nvSpPr>
        <p:spPr>
          <a:xfrm>
            <a:off x="1646031" y="1978232"/>
            <a:ext cx="5595257"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The temperature of the water (e.g. when the temperature of water is different to what the child is used to this may upset or confuse the child).</a:t>
            </a:r>
          </a:p>
        </p:txBody>
      </p:sp>
      <p:sp>
        <p:nvSpPr>
          <p:cNvPr id="32" name="TextBox 31">
            <a:extLst>
              <a:ext uri="{FF2B5EF4-FFF2-40B4-BE49-F238E27FC236}">
                <a16:creationId xmlns:a16="http://schemas.microsoft.com/office/drawing/2014/main" id="{D694C917-CB0F-4046-B95F-0FEFF1517D65}"/>
              </a:ext>
            </a:extLst>
          </p:cNvPr>
          <p:cNvSpPr txBox="1"/>
          <p:nvPr/>
        </p:nvSpPr>
        <p:spPr>
          <a:xfrm>
            <a:off x="1682086" y="3358689"/>
            <a:ext cx="5595257"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Steep or slippery entry or exit points to bodies of water, e.g. dam banks, pools.</a:t>
            </a:r>
          </a:p>
        </p:txBody>
      </p:sp>
      <p:sp>
        <p:nvSpPr>
          <p:cNvPr id="33" name="TextBox 32">
            <a:extLst>
              <a:ext uri="{FF2B5EF4-FFF2-40B4-BE49-F238E27FC236}">
                <a16:creationId xmlns:a16="http://schemas.microsoft.com/office/drawing/2014/main" id="{4AC99D14-2054-48E7-B54C-AA5930B0E220}"/>
              </a:ext>
            </a:extLst>
          </p:cNvPr>
          <p:cNvSpPr txBox="1"/>
          <p:nvPr/>
        </p:nvSpPr>
        <p:spPr>
          <a:xfrm>
            <a:off x="1680697" y="4381562"/>
            <a:ext cx="5595257" cy="3385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Children following animals into dams, weirs and creeks etc.</a:t>
            </a:r>
          </a:p>
        </p:txBody>
      </p:sp>
      <p:sp>
        <p:nvSpPr>
          <p:cNvPr id="34" name="TextBox 33">
            <a:extLst>
              <a:ext uri="{FF2B5EF4-FFF2-40B4-BE49-F238E27FC236}">
                <a16:creationId xmlns:a16="http://schemas.microsoft.com/office/drawing/2014/main" id="{CB570B26-AB2A-4A8F-9EC6-E32122A28EB4}"/>
              </a:ext>
            </a:extLst>
          </p:cNvPr>
          <p:cNvSpPr txBox="1"/>
          <p:nvPr/>
        </p:nvSpPr>
        <p:spPr>
          <a:xfrm>
            <a:off x="1680696" y="5280508"/>
            <a:ext cx="5595257"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dirty="0"/>
              <a:t>Weather, such as tidal flows and flooding associated with bad weather and the speed at which a body of water is flowing, as well as the danger of submerged objects.</a:t>
            </a:r>
          </a:p>
        </p:txBody>
      </p:sp>
      <p:grpSp>
        <p:nvGrpSpPr>
          <p:cNvPr id="42" name="Group 41">
            <a:extLst>
              <a:ext uri="{FF2B5EF4-FFF2-40B4-BE49-F238E27FC236}">
                <a16:creationId xmlns:a16="http://schemas.microsoft.com/office/drawing/2014/main" id="{323FF424-368C-4F16-B7BC-8A7A7F030A2E}"/>
              </a:ext>
            </a:extLst>
          </p:cNvPr>
          <p:cNvGrpSpPr/>
          <p:nvPr/>
        </p:nvGrpSpPr>
        <p:grpSpPr>
          <a:xfrm>
            <a:off x="307493" y="378728"/>
            <a:ext cx="1145747" cy="932678"/>
            <a:chOff x="8207477" y="4213173"/>
            <a:chExt cx="1629697" cy="1299392"/>
          </a:xfrm>
        </p:grpSpPr>
        <p:sp>
          <p:nvSpPr>
            <p:cNvPr id="43" name="Isosceles Triangle 42">
              <a:extLst>
                <a:ext uri="{FF2B5EF4-FFF2-40B4-BE49-F238E27FC236}">
                  <a16:creationId xmlns:a16="http://schemas.microsoft.com/office/drawing/2014/main" id="{FB1CF872-724E-4AA4-8F12-D6DA1E3A6D43}"/>
                </a:ext>
              </a:extLst>
            </p:cNvPr>
            <p:cNvSpPr/>
            <p:nvPr/>
          </p:nvSpPr>
          <p:spPr>
            <a:xfrm>
              <a:off x="8207477" y="4213173"/>
              <a:ext cx="1629697" cy="1220430"/>
            </a:xfrm>
            <a:prstGeom prst="triangle">
              <a:avLst/>
            </a:prstGeom>
            <a:gradFill>
              <a:gsLst>
                <a:gs pos="0">
                  <a:schemeClr val="accent6">
                    <a:lumMod val="75000"/>
                  </a:schemeClr>
                </a:gs>
                <a:gs pos="44000">
                  <a:schemeClr val="accent6">
                    <a:lumMod val="20000"/>
                    <a:lumOff val="80000"/>
                  </a:schemeClr>
                </a:gs>
                <a:gs pos="59000">
                  <a:schemeClr val="accent6">
                    <a:lumMod val="60000"/>
                    <a:lumOff val="40000"/>
                  </a:schemeClr>
                </a:gs>
                <a:gs pos="95000">
                  <a:schemeClr val="accent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44" name="Isosceles Triangle 43">
              <a:extLst>
                <a:ext uri="{FF2B5EF4-FFF2-40B4-BE49-F238E27FC236}">
                  <a16:creationId xmlns:a16="http://schemas.microsoft.com/office/drawing/2014/main" id="{D3CC536F-9798-4BCE-92AE-055C8D1040C7}"/>
                </a:ext>
              </a:extLst>
            </p:cNvPr>
            <p:cNvSpPr/>
            <p:nvPr/>
          </p:nvSpPr>
          <p:spPr>
            <a:xfrm>
              <a:off x="8400435" y="4466254"/>
              <a:ext cx="1243782" cy="914400"/>
            </a:xfrm>
            <a:prstGeom prst="triangl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AU"/>
            </a:p>
          </p:txBody>
        </p:sp>
        <p:grpSp>
          <p:nvGrpSpPr>
            <p:cNvPr id="45" name="Group 44">
              <a:extLst>
                <a:ext uri="{FF2B5EF4-FFF2-40B4-BE49-F238E27FC236}">
                  <a16:creationId xmlns:a16="http://schemas.microsoft.com/office/drawing/2014/main" id="{3599D60C-0B76-4D4E-8A39-0D9BCA0A5F23}"/>
                </a:ext>
              </a:extLst>
            </p:cNvPr>
            <p:cNvGrpSpPr/>
            <p:nvPr/>
          </p:nvGrpSpPr>
          <p:grpSpPr>
            <a:xfrm>
              <a:off x="8605068" y="4575332"/>
              <a:ext cx="779307" cy="937233"/>
              <a:chOff x="6990734" y="3536399"/>
              <a:chExt cx="834514" cy="937233"/>
            </a:xfrm>
          </p:grpSpPr>
          <p:pic>
            <p:nvPicPr>
              <p:cNvPr id="46" name="Graphic 45" descr="Swimming with solid fill">
                <a:extLst>
                  <a:ext uri="{FF2B5EF4-FFF2-40B4-BE49-F238E27FC236}">
                    <a16:creationId xmlns:a16="http://schemas.microsoft.com/office/drawing/2014/main" id="{1CF805D4-5A64-4F40-8ADE-A8E6019155C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0734" y="3536399"/>
                <a:ext cx="834513" cy="852003"/>
              </a:xfrm>
              <a:prstGeom prst="rect">
                <a:avLst/>
              </a:prstGeom>
            </p:spPr>
          </p:pic>
          <p:pic>
            <p:nvPicPr>
              <p:cNvPr id="47" name="Graphic 46" descr="Swimming with solid fill">
                <a:extLst>
                  <a:ext uri="{FF2B5EF4-FFF2-40B4-BE49-F238E27FC236}">
                    <a16:creationId xmlns:a16="http://schemas.microsoft.com/office/drawing/2014/main" id="{FAFEF501-1756-4877-8356-50549915E6E4}"/>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4056"/>
              <a:stretch/>
            </p:blipFill>
            <p:spPr>
              <a:xfrm>
                <a:off x="6990735" y="4167392"/>
                <a:ext cx="834513" cy="306240"/>
              </a:xfrm>
              <a:prstGeom prst="rect">
                <a:avLst/>
              </a:prstGeom>
            </p:spPr>
          </p:pic>
        </p:grpSp>
      </p:grpSp>
      <p:cxnSp>
        <p:nvCxnSpPr>
          <p:cNvPr id="49" name="Straight Arrow Connector 48">
            <a:extLst>
              <a:ext uri="{FF2B5EF4-FFF2-40B4-BE49-F238E27FC236}">
                <a16:creationId xmlns:a16="http://schemas.microsoft.com/office/drawing/2014/main" id="{FD3BF1FA-FABA-4FA9-BADE-158C1D244F03}"/>
              </a:ext>
            </a:extLst>
          </p:cNvPr>
          <p:cNvCxnSpPr/>
          <p:nvPr/>
        </p:nvCxnSpPr>
        <p:spPr>
          <a:xfrm>
            <a:off x="1213688" y="2362802"/>
            <a:ext cx="34296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FD3BCF48-2E2B-4F3F-8A53-74A5F51CA4BB}"/>
              </a:ext>
            </a:extLst>
          </p:cNvPr>
          <p:cNvCxnSpPr/>
          <p:nvPr/>
        </p:nvCxnSpPr>
        <p:spPr>
          <a:xfrm>
            <a:off x="1213688" y="3581319"/>
            <a:ext cx="34296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C30C075B-E014-477A-A375-67C101C3DE9B}"/>
              </a:ext>
            </a:extLst>
          </p:cNvPr>
          <p:cNvCxnSpPr/>
          <p:nvPr/>
        </p:nvCxnSpPr>
        <p:spPr>
          <a:xfrm>
            <a:off x="1209794" y="4557385"/>
            <a:ext cx="34296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3BB5F55E-8B39-427C-ABDB-4D413B5DDADF}"/>
              </a:ext>
            </a:extLst>
          </p:cNvPr>
          <p:cNvCxnSpPr/>
          <p:nvPr/>
        </p:nvCxnSpPr>
        <p:spPr>
          <a:xfrm>
            <a:off x="1209793" y="5638441"/>
            <a:ext cx="34296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0463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21E6B-EBFC-4FFF-B312-D03B86442097}"/>
              </a:ext>
            </a:extLst>
          </p:cNvPr>
          <p:cNvSpPr>
            <a:spLocks noGrp="1"/>
          </p:cNvSpPr>
          <p:nvPr>
            <p:ph type="ctrTitle"/>
          </p:nvPr>
        </p:nvSpPr>
        <p:spPr>
          <a:xfrm>
            <a:off x="640080" y="325369"/>
            <a:ext cx="4368602" cy="1949745"/>
          </a:xfrm>
        </p:spPr>
        <p:txBody>
          <a:bodyPr vert="horz" lIns="91440" tIns="45720" rIns="91440" bIns="45720" rtlCol="0" anchor="b">
            <a:normAutofit/>
          </a:bodyPr>
          <a:lstStyle/>
          <a:p>
            <a:pPr algn="l" defTabSz="914400">
              <a:lnSpc>
                <a:spcPct val="90000"/>
              </a:lnSpc>
            </a:pPr>
            <a:r>
              <a:rPr lang="en-US" sz="6000" b="1" dirty="0">
                <a:effectLst>
                  <a:outerShdw blurRad="38100" dist="38100" dir="2700000" algn="tl">
                    <a:srgbClr val="000000">
                      <a:alpha val="43137"/>
                    </a:srgbClr>
                  </a:outerShdw>
                </a:effectLst>
                <a:latin typeface="+mj-lt"/>
                <a:cs typeface="+mj-cs"/>
              </a:rPr>
              <a:t>RECAP</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D13983E-C7D3-4115-B6E0-0C66FE2ACD01}"/>
              </a:ext>
            </a:extLst>
          </p:cNvPr>
          <p:cNvSpPr txBox="1"/>
          <p:nvPr/>
        </p:nvSpPr>
        <p:spPr>
          <a:xfrm>
            <a:off x="216190" y="2783941"/>
            <a:ext cx="5716524" cy="3313444"/>
          </a:xfrm>
          <a:prstGeom prst="rect">
            <a:avLst/>
          </a:prstGeom>
        </p:spPr>
        <p:txBody>
          <a:bodyPr vert="horz" lIns="91440" tIns="45720" rIns="91440" bIns="45720" rtlCol="0">
            <a:normAutofit/>
          </a:bodyPr>
          <a:lstStyle/>
          <a:p>
            <a:pPr defTabSz="914400">
              <a:lnSpc>
                <a:spcPct val="90000"/>
              </a:lnSpc>
              <a:spcAft>
                <a:spcPts val="600"/>
              </a:spcAft>
            </a:pPr>
            <a:r>
              <a:rPr lang="en-US" dirty="0"/>
              <a:t>The previous slides have covered:</a:t>
            </a:r>
          </a:p>
          <a:p>
            <a:pPr defTabSz="914400">
              <a:lnSpc>
                <a:spcPct val="90000"/>
              </a:lnSpc>
              <a:spcAft>
                <a:spcPts val="600"/>
              </a:spcAft>
            </a:pPr>
            <a:endParaRPr lang="en-US" sz="300" dirty="0"/>
          </a:p>
          <a:p>
            <a:pPr marL="533400" lvl="1" indent="-228600" defTabSz="914400">
              <a:lnSpc>
                <a:spcPct val="90000"/>
              </a:lnSpc>
              <a:spcAft>
                <a:spcPts val="600"/>
              </a:spcAft>
              <a:buFont typeface="Arial" panose="020B0604020202020204" pitchFamily="34" charset="0"/>
              <a:buChar char="•"/>
            </a:pPr>
            <a:r>
              <a:rPr lang="en-US" i="1" dirty="0"/>
              <a:t>what drowning is and the difference between fatal and non-fatal drowning</a:t>
            </a:r>
          </a:p>
          <a:p>
            <a:pPr marL="533400" lvl="1" indent="-228600" defTabSz="914400">
              <a:lnSpc>
                <a:spcPct val="90000"/>
              </a:lnSpc>
              <a:spcAft>
                <a:spcPts val="600"/>
              </a:spcAft>
              <a:buFont typeface="Arial" panose="020B0604020202020204" pitchFamily="34" charset="0"/>
              <a:buChar char="•"/>
            </a:pPr>
            <a:r>
              <a:rPr lang="en-US" i="1" dirty="0"/>
              <a:t>the different risks for drowning based on a child’s age</a:t>
            </a:r>
          </a:p>
          <a:p>
            <a:pPr marL="533400" lvl="1" indent="-228600" defTabSz="914400">
              <a:lnSpc>
                <a:spcPct val="90000"/>
              </a:lnSpc>
              <a:spcAft>
                <a:spcPts val="600"/>
              </a:spcAft>
              <a:buFont typeface="Arial" panose="020B0604020202020204" pitchFamily="34" charset="0"/>
              <a:buChar char="•"/>
            </a:pPr>
            <a:r>
              <a:rPr lang="en-US" i="1" dirty="0"/>
              <a:t>the risks for drowning which are associated with parents and caregivers, children and the aquatic environment (water hazards).</a:t>
            </a:r>
          </a:p>
          <a:p>
            <a:pPr marL="304800" lvl="1" defTabSz="914400">
              <a:lnSpc>
                <a:spcPct val="90000"/>
              </a:lnSpc>
              <a:spcAft>
                <a:spcPts val="600"/>
              </a:spcAft>
            </a:pPr>
            <a:endParaRPr lang="en-US" sz="1000" dirty="0"/>
          </a:p>
          <a:p>
            <a:pPr defTabSz="914400">
              <a:lnSpc>
                <a:spcPct val="90000"/>
              </a:lnSpc>
              <a:spcAft>
                <a:spcPts val="600"/>
              </a:spcAft>
            </a:pPr>
            <a:r>
              <a:rPr lang="en-US" dirty="0"/>
              <a:t>In the next section you will learn more about the drowning risks posed by the different water hazards in and around the home. </a:t>
            </a:r>
          </a:p>
        </p:txBody>
      </p:sp>
      <p:pic>
        <p:nvPicPr>
          <p:cNvPr id="6" name="Picture 5" descr="A child in the water&#10;&#10;Description automatically generated with low confidence">
            <a:extLst>
              <a:ext uri="{FF2B5EF4-FFF2-40B4-BE49-F238E27FC236}">
                <a16:creationId xmlns:a16="http://schemas.microsoft.com/office/drawing/2014/main" id="{78620D65-E7F8-482C-B0F2-3FEE4B4B9D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32714" y="10"/>
            <a:ext cx="6257763"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Rectangle 2">
            <a:extLst>
              <a:ext uri="{FF2B5EF4-FFF2-40B4-BE49-F238E27FC236}">
                <a16:creationId xmlns:a16="http://schemas.microsoft.com/office/drawing/2014/main" id="{8A86512B-ACCA-4671-AD1F-DA5C5ACBE144}"/>
              </a:ext>
            </a:extLst>
          </p:cNvPr>
          <p:cNvSpPr/>
          <p:nvPr/>
        </p:nvSpPr>
        <p:spPr>
          <a:xfrm>
            <a:off x="3042249" y="6240243"/>
            <a:ext cx="3268502" cy="461665"/>
          </a:xfrm>
          <a:prstGeom prst="rect">
            <a:avLst/>
          </a:prstGeom>
          <a:noFill/>
        </p:spPr>
        <p:txBody>
          <a:bodyPr wrap="squar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But first, a quick quiz!</a:t>
            </a:r>
          </a:p>
        </p:txBody>
      </p:sp>
    </p:spTree>
    <p:extLst>
      <p:ext uri="{BB962C8B-B14F-4D97-AF65-F5344CB8AC3E}">
        <p14:creationId xmlns:p14="http://schemas.microsoft.com/office/powerpoint/2010/main" val="3610936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A000-9589-439C-A383-F22A7FAFEA9B}"/>
              </a:ext>
            </a:extLst>
          </p:cNvPr>
          <p:cNvSpPr>
            <a:spLocks noGrp="1"/>
          </p:cNvSpPr>
          <p:nvPr>
            <p:ph type="title"/>
          </p:nvPr>
        </p:nvSpPr>
        <p:spPr>
          <a:xfrm>
            <a:off x="6468840" y="3036978"/>
            <a:ext cx="4806184" cy="1537831"/>
          </a:xfrm>
          <a:noFill/>
        </p:spPr>
        <p:txBody>
          <a:bodyPr vert="horz" lIns="91440" tIns="45720" rIns="91440" bIns="45720" rtlCol="0" anchor="b">
            <a:normAutofit/>
          </a:bodyPr>
          <a:lstStyle/>
          <a:p>
            <a:pPr algn="l" defTabSz="914400">
              <a:lnSpc>
                <a:spcPct val="90000"/>
              </a:lnSpc>
            </a:pPr>
            <a:r>
              <a:rPr lang="en-US" sz="6600" dirty="0">
                <a:latin typeface="+mj-lt"/>
                <a:cs typeface="+mj-cs"/>
              </a:rPr>
              <a:t>Activity 1</a:t>
            </a:r>
          </a:p>
        </p:txBody>
      </p:sp>
      <p:sp>
        <p:nvSpPr>
          <p:cNvPr id="3" name="Content Placeholder 2">
            <a:extLst>
              <a:ext uri="{FF2B5EF4-FFF2-40B4-BE49-F238E27FC236}">
                <a16:creationId xmlns:a16="http://schemas.microsoft.com/office/drawing/2014/main" id="{8BB4AE72-087B-4334-B2B7-6B6BC187B1BE}"/>
              </a:ext>
            </a:extLst>
          </p:cNvPr>
          <p:cNvSpPr>
            <a:spLocks noGrp="1"/>
          </p:cNvSpPr>
          <p:nvPr>
            <p:ph idx="1"/>
          </p:nvPr>
        </p:nvSpPr>
        <p:spPr>
          <a:xfrm>
            <a:off x="6648916" y="5233458"/>
            <a:ext cx="4806184" cy="1188850"/>
          </a:xfrm>
          <a:noFill/>
        </p:spPr>
        <p:txBody>
          <a:bodyPr vert="horz" lIns="91440" tIns="45720" rIns="91440" bIns="45720" rtlCol="0">
            <a:normAutofit/>
          </a:bodyPr>
          <a:lstStyle/>
          <a:p>
            <a:pPr marL="0" indent="0" defTabSz="914400">
              <a:lnSpc>
                <a:spcPct val="90000"/>
              </a:lnSpc>
              <a:spcBef>
                <a:spcPts val="1000"/>
              </a:spcBef>
              <a:buNone/>
            </a:pPr>
            <a:r>
              <a:rPr lang="en-US" dirty="0">
                <a:latin typeface="+mn-lt"/>
                <a:cs typeface="+mn-cs"/>
              </a:rPr>
              <a:t>What is drowning?</a:t>
            </a:r>
          </a:p>
        </p:txBody>
      </p:sp>
      <p:pic>
        <p:nvPicPr>
          <p:cNvPr id="5" name="Picture 4" descr="A picture containing vector graphics&#10;&#10;Description automatically generated">
            <a:extLst>
              <a:ext uri="{FF2B5EF4-FFF2-40B4-BE49-F238E27FC236}">
                <a16:creationId xmlns:a16="http://schemas.microsoft.com/office/drawing/2014/main" id="{8F773C33-F429-44D5-9003-5FC81765C98B}"/>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6105635" cy="6857990"/>
          </a:xfrm>
          <a:prstGeom prst="rect">
            <a:avLst/>
          </a:prstGeom>
        </p:spPr>
      </p:pic>
      <p:sp>
        <p:nvSpPr>
          <p:cNvPr id="10" name="직선 연결선 9">
            <a:extLst>
              <a:ext uri="{FF2B5EF4-FFF2-40B4-BE49-F238E27FC236}">
                <a16:creationId xmlns:a16="http://schemas.microsoft.com/office/drawing/2014/main" id="{9B6D45F7-0F15-42E8-AE9D-3A2BF4058F94}"/>
              </a:ext>
            </a:extLst>
          </p:cNvPr>
          <p:cNvSpPr/>
          <p:nvPr/>
        </p:nvSpPr>
        <p:spPr>
          <a:xfrm>
            <a:off x="6468840" y="4857967"/>
            <a:ext cx="4389120" cy="0"/>
          </a:xfrm>
          <a:prstGeom prst="line">
            <a:avLst/>
          </a:prstGeom>
          <a:solidFill>
            <a:srgbClr val="E71224">
              <a:alpha val="5000"/>
            </a:srgbClr>
          </a:solidFill>
          <a:ln w="72000">
            <a:solidFill>
              <a:srgbClr val="E71224"/>
            </a:solidFill>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E71224"/>
              </a:solidFill>
            </a:endParaRPr>
          </a:p>
        </p:txBody>
      </p:sp>
      <p:pic>
        <p:nvPicPr>
          <p:cNvPr id="16" name="Picture 15">
            <a:extLst>
              <a:ext uri="{FF2B5EF4-FFF2-40B4-BE49-F238E27FC236}">
                <a16:creationId xmlns:a16="http://schemas.microsoft.com/office/drawing/2014/main" id="{4AC55448-6156-498C-9629-E4639F2DC9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748337">
            <a:off x="8387669" y="477709"/>
            <a:ext cx="3310648" cy="3414829"/>
          </a:xfrm>
          <a:prstGeom prst="rect">
            <a:avLst/>
          </a:prstGeom>
        </p:spPr>
      </p:pic>
    </p:spTree>
    <p:extLst>
      <p:ext uri="{BB962C8B-B14F-4D97-AF65-F5344CB8AC3E}">
        <p14:creationId xmlns:p14="http://schemas.microsoft.com/office/powerpoint/2010/main" val="84689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3A713-5956-4B5B-AE9F-07F8F37B716C}"/>
              </a:ext>
            </a:extLst>
          </p:cNvPr>
          <p:cNvSpPr>
            <a:spLocks noGrp="1"/>
          </p:cNvSpPr>
          <p:nvPr>
            <p:ph type="title"/>
          </p:nvPr>
        </p:nvSpPr>
        <p:spPr>
          <a:xfrm>
            <a:off x="640080" y="329184"/>
            <a:ext cx="6894576" cy="1783080"/>
          </a:xfrm>
        </p:spPr>
        <p:txBody>
          <a:bodyPr anchor="b">
            <a:noAutofit/>
          </a:bodyPr>
          <a:lstStyle/>
          <a:p>
            <a:r>
              <a:rPr lang="en-AU" dirty="0"/>
              <a:t>Water Safety Awareness - Introduction</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7DEA6A-F42C-429B-A51E-DFF32529E7B4}"/>
              </a:ext>
            </a:extLst>
          </p:cNvPr>
          <p:cNvSpPr>
            <a:spLocks noGrp="1"/>
          </p:cNvSpPr>
          <p:nvPr>
            <p:ph idx="1"/>
          </p:nvPr>
        </p:nvSpPr>
        <p:spPr>
          <a:xfrm>
            <a:off x="736239" y="2817477"/>
            <a:ext cx="6765524" cy="3483864"/>
          </a:xfrm>
        </p:spPr>
        <p:txBody>
          <a:bodyPr>
            <a:normAutofit/>
          </a:bodyPr>
          <a:lstStyle/>
          <a:p>
            <a:pPr marL="0" indent="0">
              <a:buNone/>
            </a:pPr>
            <a:r>
              <a:rPr lang="en-AU" sz="2200" dirty="0"/>
              <a:t>This course has been developed to provide training in relation to the identification of water hazards, water safety and appropriate levels of supervision of children and young people around water hazards.</a:t>
            </a:r>
          </a:p>
          <a:p>
            <a:pPr marL="0" indent="0">
              <a:buNone/>
            </a:pPr>
            <a:endParaRPr lang="en-AU" sz="2200" dirty="0"/>
          </a:p>
          <a:p>
            <a:pPr marL="0" indent="0">
              <a:buNone/>
            </a:pPr>
            <a:r>
              <a:rPr lang="en-AU" sz="2200" dirty="0"/>
              <a:t>This course has been created in partnership with </a:t>
            </a:r>
            <a:r>
              <a:rPr lang="en-AU" sz="2200" dirty="0" err="1"/>
              <a:t>Kidsafe</a:t>
            </a:r>
            <a:r>
              <a:rPr lang="en-AU" sz="2200" dirty="0"/>
              <a:t> and Royal Life Saving Australia.</a:t>
            </a:r>
          </a:p>
          <a:p>
            <a:pPr marL="0" indent="0">
              <a:buNone/>
            </a:pPr>
            <a:endParaRPr lang="en-AU" sz="2200" dirty="0"/>
          </a:p>
        </p:txBody>
      </p:sp>
      <p:pic>
        <p:nvPicPr>
          <p:cNvPr id="5" name="Picture 4">
            <a:extLst>
              <a:ext uri="{FF2B5EF4-FFF2-40B4-BE49-F238E27FC236}">
                <a16:creationId xmlns:a16="http://schemas.microsoft.com/office/drawing/2014/main" id="{5314CC51-AFCE-4216-A84E-434DF01C0E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4656" y="426883"/>
            <a:ext cx="4260586" cy="2822638"/>
          </a:xfrm>
          <a:prstGeom prst="rect">
            <a:avLst/>
          </a:prstGeom>
        </p:spPr>
      </p:pic>
      <p:pic>
        <p:nvPicPr>
          <p:cNvPr id="4" name="Picture 2">
            <a:extLst>
              <a:ext uri="{FF2B5EF4-FFF2-40B4-BE49-F238E27FC236}">
                <a16:creationId xmlns:a16="http://schemas.microsoft.com/office/drawing/2014/main" id="{BBF22908-8497-46FF-9453-B87E80EA2273}"/>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8252540" y="3832526"/>
            <a:ext cx="2824817" cy="889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876E5CA-FDF9-4953-B0BD-6C3965F5FE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pic>
        <p:nvPicPr>
          <p:cNvPr id="11" name="Kidsafe logo" descr="C:\Users\tyrryan\Desktop\untitled.png">
            <a:hlinkClick r:id="rId6"/>
            <a:extLst>
              <a:ext uri="{FF2B5EF4-FFF2-40B4-BE49-F238E27FC236}">
                <a16:creationId xmlns:a16="http://schemas.microsoft.com/office/drawing/2014/main" id="{87747E3D-DA52-4471-BBFC-0916F20F04E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93840" y="4898485"/>
            <a:ext cx="2542215" cy="92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86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addle boarding on a lake&#10;&#10;Description automatically generated with medium confidence">
            <a:extLst>
              <a:ext uri="{FF2B5EF4-FFF2-40B4-BE49-F238E27FC236}">
                <a16:creationId xmlns:a16="http://schemas.microsoft.com/office/drawing/2014/main" id="{9F059FB0-E6EE-42B6-AA9B-FB11DB5C1B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915455" y="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p:spPr>
      </p:pic>
      <p:sp>
        <p:nvSpPr>
          <p:cNvPr id="2" name="Title 1">
            <a:extLst>
              <a:ext uri="{FF2B5EF4-FFF2-40B4-BE49-F238E27FC236}">
                <a16:creationId xmlns:a16="http://schemas.microsoft.com/office/drawing/2014/main" id="{16CBB59C-4D50-4A6E-B388-ABE9A5E76E32}"/>
              </a:ext>
            </a:extLst>
          </p:cNvPr>
          <p:cNvSpPr>
            <a:spLocks noGrp="1"/>
          </p:cNvSpPr>
          <p:nvPr>
            <p:ph type="ctrTitle"/>
          </p:nvPr>
        </p:nvSpPr>
        <p:spPr>
          <a:xfrm>
            <a:off x="661916" y="2852381"/>
            <a:ext cx="3161940" cy="2640247"/>
          </a:xfrm>
        </p:spPr>
        <p:txBody>
          <a:bodyPr>
            <a:normAutofit/>
          </a:bodyPr>
          <a:lstStyle/>
          <a:p>
            <a:pPr algn="l"/>
            <a:r>
              <a:rPr lang="en-AU" sz="4800" dirty="0">
                <a:solidFill>
                  <a:schemeClr val="tx1">
                    <a:lumMod val="85000"/>
                    <a:lumOff val="15000"/>
                  </a:schemeClr>
                </a:solidFill>
              </a:rPr>
              <a:t>Where can drowning occur?</a:t>
            </a:r>
          </a:p>
        </p:txBody>
      </p:sp>
    </p:spTree>
    <p:extLst>
      <p:ext uri="{BB962C8B-B14F-4D97-AF65-F5344CB8AC3E}">
        <p14:creationId xmlns:p14="http://schemas.microsoft.com/office/powerpoint/2010/main" val="1561133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5F39-CB00-4D72-AFA4-36F5E5BDA17F}"/>
              </a:ext>
            </a:extLst>
          </p:cNvPr>
          <p:cNvSpPr>
            <a:spLocks noGrp="1"/>
          </p:cNvSpPr>
          <p:nvPr>
            <p:ph type="title"/>
          </p:nvPr>
        </p:nvSpPr>
        <p:spPr/>
        <p:txBody>
          <a:bodyPr/>
          <a:lstStyle/>
          <a:p>
            <a:r>
              <a:rPr lang="en-AU"/>
              <a:t>Where can drowning occur?</a:t>
            </a:r>
            <a:endParaRPr lang="en-AU" dirty="0"/>
          </a:p>
        </p:txBody>
      </p:sp>
      <p:sp>
        <p:nvSpPr>
          <p:cNvPr id="3" name="Content Placeholder 2">
            <a:extLst>
              <a:ext uri="{FF2B5EF4-FFF2-40B4-BE49-F238E27FC236}">
                <a16:creationId xmlns:a16="http://schemas.microsoft.com/office/drawing/2014/main" id="{D8878FB1-88C0-4D85-9BB1-619D138EB6A0}"/>
              </a:ext>
            </a:extLst>
          </p:cNvPr>
          <p:cNvSpPr>
            <a:spLocks noGrp="1"/>
          </p:cNvSpPr>
          <p:nvPr>
            <p:ph idx="1"/>
          </p:nvPr>
        </p:nvSpPr>
        <p:spPr>
          <a:xfrm>
            <a:off x="293915" y="1743074"/>
            <a:ext cx="4136572" cy="4188169"/>
          </a:xfrm>
        </p:spPr>
        <p:txBody>
          <a:bodyPr>
            <a:normAutofit/>
          </a:bodyPr>
          <a:lstStyle/>
          <a:p>
            <a:pPr marL="0" indent="0">
              <a:buNone/>
            </a:pPr>
            <a:r>
              <a:rPr lang="en-GB" sz="1600" dirty="0"/>
              <a:t>The Royal Life Saving Society Australia releases an annual report on drowning in Australian waterways. </a:t>
            </a:r>
          </a:p>
          <a:p>
            <a:pPr marL="0" indent="0">
              <a:buNone/>
            </a:pPr>
            <a:endParaRPr lang="en-GB" sz="1600" dirty="0"/>
          </a:p>
          <a:p>
            <a:pPr marL="0" indent="0">
              <a:buNone/>
            </a:pPr>
            <a:r>
              <a:rPr lang="en-GB" sz="1600" dirty="0"/>
              <a:t>The 2021 report outlines the statistical data collected on the risks associated with exposure to waterways, rivers, beaches, and community and backyard swimming pools. </a:t>
            </a:r>
          </a:p>
          <a:p>
            <a:pPr marL="0" indent="0">
              <a:buNone/>
            </a:pPr>
            <a:endParaRPr lang="en-GB" sz="1600" dirty="0"/>
          </a:p>
          <a:p>
            <a:pPr marL="0" indent="0">
              <a:buNone/>
            </a:pPr>
            <a:r>
              <a:rPr lang="en-GB" sz="1600" dirty="0"/>
              <a:t>Watch the following video (click on the play arrow) for a summary of the report’s information on childhood drownings.</a:t>
            </a:r>
          </a:p>
          <a:p>
            <a:pPr marL="0" indent="0">
              <a:buNone/>
            </a:pPr>
            <a:endParaRPr lang="en-AU" sz="1600" dirty="0"/>
          </a:p>
        </p:txBody>
      </p:sp>
      <p:pic>
        <p:nvPicPr>
          <p:cNvPr id="5" name="Online Media 4" title="Royal Life Saving National Drowning Report 2021">
            <a:hlinkClick r:id="" action="ppaction://media"/>
            <a:extLst>
              <a:ext uri="{FF2B5EF4-FFF2-40B4-BE49-F238E27FC236}">
                <a16:creationId xmlns:a16="http://schemas.microsoft.com/office/drawing/2014/main" id="{A6C3112F-9B51-429D-975F-502EE401397E}"/>
              </a:ext>
            </a:extLst>
          </p:cNvPr>
          <p:cNvPicPr>
            <a:picLocks noRot="1" noChangeAspect="1"/>
          </p:cNvPicPr>
          <p:nvPr>
            <a:videoFile r:link="rId1"/>
          </p:nvPr>
        </p:nvPicPr>
        <p:blipFill>
          <a:blip r:embed="rId4"/>
          <a:stretch>
            <a:fillRect/>
          </a:stretch>
        </p:blipFill>
        <p:spPr>
          <a:xfrm>
            <a:off x="4789713" y="1720850"/>
            <a:ext cx="6953690" cy="3928835"/>
          </a:xfrm>
          <a:prstGeom prst="rect">
            <a:avLst/>
          </a:prstGeom>
        </p:spPr>
      </p:pic>
    </p:spTree>
    <p:extLst>
      <p:ext uri="{BB962C8B-B14F-4D97-AF65-F5344CB8AC3E}">
        <p14:creationId xmlns:p14="http://schemas.microsoft.com/office/powerpoint/2010/main" val="29329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FA639-2B48-4E96-8375-48B57C0E646F}"/>
              </a:ext>
            </a:extLst>
          </p:cNvPr>
          <p:cNvSpPr>
            <a:spLocks noGrp="1"/>
          </p:cNvSpPr>
          <p:nvPr>
            <p:ph type="title"/>
          </p:nvPr>
        </p:nvSpPr>
        <p:spPr>
          <a:xfrm>
            <a:off x="293915" y="325369"/>
            <a:ext cx="5016262" cy="1956841"/>
          </a:xfrm>
        </p:spPr>
        <p:txBody>
          <a:bodyPr anchor="b">
            <a:noAutofit/>
          </a:bodyPr>
          <a:lstStyle/>
          <a:p>
            <a:r>
              <a:rPr lang="en-AU" sz="4000" dirty="0"/>
              <a:t>Drowning hazards </a:t>
            </a:r>
            <a:br>
              <a:rPr lang="en-AU" sz="4000" dirty="0"/>
            </a:br>
            <a:r>
              <a:rPr lang="en-AU" sz="4000" dirty="0"/>
              <a:t>in and around the home</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DEED14-5CD9-4980-A9BA-84A276E5A9E4}"/>
              </a:ext>
            </a:extLst>
          </p:cNvPr>
          <p:cNvSpPr>
            <a:spLocks noGrp="1"/>
          </p:cNvSpPr>
          <p:nvPr>
            <p:ph idx="1"/>
          </p:nvPr>
        </p:nvSpPr>
        <p:spPr>
          <a:xfrm>
            <a:off x="640080" y="2872899"/>
            <a:ext cx="4243589" cy="3320668"/>
          </a:xfrm>
        </p:spPr>
        <p:txBody>
          <a:bodyPr>
            <a:normAutofit/>
          </a:bodyPr>
          <a:lstStyle/>
          <a:p>
            <a:pPr marL="0" indent="0">
              <a:lnSpc>
                <a:spcPct val="90000"/>
              </a:lnSpc>
              <a:buNone/>
            </a:pPr>
            <a:r>
              <a:rPr lang="en-US" sz="2000" dirty="0"/>
              <a:t>As mentioned previously a child can drown in 20 seconds and in a few centimeters of water. This means any body of water can represent a drowning hazard, from animal water bowls to pools and dams. </a:t>
            </a:r>
          </a:p>
          <a:p>
            <a:pPr marL="0" indent="0">
              <a:lnSpc>
                <a:spcPct val="90000"/>
              </a:lnSpc>
              <a:buNone/>
            </a:pPr>
            <a:endParaRPr lang="en-US" sz="2000" dirty="0"/>
          </a:p>
          <a:p>
            <a:pPr marL="0" indent="0">
              <a:lnSpc>
                <a:spcPct val="90000"/>
              </a:lnSpc>
              <a:buNone/>
            </a:pPr>
            <a:r>
              <a:rPr lang="en-US" sz="2000" dirty="0"/>
              <a:t>We’ll now look at drowning hazards in and around the home.</a:t>
            </a:r>
          </a:p>
          <a:p>
            <a:pPr marL="0" indent="0">
              <a:lnSpc>
                <a:spcPct val="90000"/>
              </a:lnSpc>
              <a:buNone/>
            </a:pPr>
            <a:endParaRPr lang="en-AU" sz="2000" dirty="0"/>
          </a:p>
        </p:txBody>
      </p:sp>
      <p:pic>
        <p:nvPicPr>
          <p:cNvPr id="13" name="Picture 12" descr="A picture containing text&#10;&#10;Description automatically generated">
            <a:extLst>
              <a:ext uri="{FF2B5EF4-FFF2-40B4-BE49-F238E27FC236}">
                <a16:creationId xmlns:a16="http://schemas.microsoft.com/office/drawing/2014/main" id="{733E279E-DDA7-4100-8E00-A42C9C00207D}"/>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72260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7479469-10A8-44B2-9995-400E2335E2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
        <p:nvSpPr>
          <p:cNvPr id="2" name="Title 1">
            <a:extLst>
              <a:ext uri="{FF2B5EF4-FFF2-40B4-BE49-F238E27FC236}">
                <a16:creationId xmlns:a16="http://schemas.microsoft.com/office/drawing/2014/main" id="{4F9F0B7E-3431-46ED-B7EA-81AF38F6E727}"/>
              </a:ext>
            </a:extLst>
          </p:cNvPr>
          <p:cNvSpPr>
            <a:spLocks noGrp="1"/>
          </p:cNvSpPr>
          <p:nvPr>
            <p:ph type="title"/>
          </p:nvPr>
        </p:nvSpPr>
        <p:spPr>
          <a:xfrm>
            <a:off x="5297762" y="329184"/>
            <a:ext cx="3944209" cy="1783080"/>
          </a:xfrm>
        </p:spPr>
        <p:txBody>
          <a:bodyPr anchor="b">
            <a:normAutofit/>
          </a:bodyPr>
          <a:lstStyle/>
          <a:p>
            <a:r>
              <a:rPr lang="en-AU" sz="5400" dirty="0"/>
              <a:t>Bathtubs</a:t>
            </a:r>
          </a:p>
        </p:txBody>
      </p:sp>
      <p:pic>
        <p:nvPicPr>
          <p:cNvPr id="5" name="Picture 4" descr="A baby in a bathtub&#10;&#10;Description automatically generated with medium confidence">
            <a:extLst>
              <a:ext uri="{FF2B5EF4-FFF2-40B4-BE49-F238E27FC236}">
                <a16:creationId xmlns:a16="http://schemas.microsoft.com/office/drawing/2014/main" id="{D1DF14F4-32B7-4A0A-982D-03E2ED019E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60A810-9950-40A2-A0EA-FB8D9DAA446F}"/>
              </a:ext>
            </a:extLst>
          </p:cNvPr>
          <p:cNvSpPr>
            <a:spLocks noGrp="1"/>
          </p:cNvSpPr>
          <p:nvPr>
            <p:ph idx="1"/>
          </p:nvPr>
        </p:nvSpPr>
        <p:spPr>
          <a:xfrm>
            <a:off x="5008607" y="2608915"/>
            <a:ext cx="6497901" cy="2775856"/>
          </a:xfrm>
        </p:spPr>
        <p:txBody>
          <a:bodyPr>
            <a:noAutofit/>
          </a:bodyPr>
          <a:lstStyle/>
          <a:p>
            <a:pPr marL="0" indent="0">
              <a:lnSpc>
                <a:spcPct val="90000"/>
              </a:lnSpc>
              <a:buNone/>
            </a:pPr>
            <a:r>
              <a:rPr lang="en-GB" sz="1800" dirty="0"/>
              <a:t>Children less than 1 year of age make up the majority of bathtub drowning deaths of children in Australia. </a:t>
            </a:r>
          </a:p>
          <a:p>
            <a:pPr marL="0" indent="0">
              <a:lnSpc>
                <a:spcPct val="90000"/>
              </a:lnSpc>
              <a:buNone/>
            </a:pPr>
            <a:endParaRPr lang="en-GB" sz="1100" dirty="0"/>
          </a:p>
          <a:p>
            <a:pPr marL="0" indent="0">
              <a:lnSpc>
                <a:spcPct val="90000"/>
              </a:lnSpc>
              <a:buNone/>
            </a:pPr>
            <a:r>
              <a:rPr lang="en-GB" sz="1800" dirty="0"/>
              <a:t>On average in Australia each year approximately five children aged between 0 and 4 years drown in a bathtub. </a:t>
            </a:r>
          </a:p>
          <a:p>
            <a:pPr marL="0" indent="0">
              <a:lnSpc>
                <a:spcPct val="90000"/>
              </a:lnSpc>
              <a:buNone/>
            </a:pPr>
            <a:endParaRPr lang="en-GB" sz="1100" dirty="0"/>
          </a:p>
          <a:p>
            <a:pPr marL="0" indent="0">
              <a:lnSpc>
                <a:spcPct val="90000"/>
              </a:lnSpc>
              <a:buNone/>
            </a:pPr>
            <a:r>
              <a:rPr lang="en-GB" sz="1800" dirty="0"/>
              <a:t>Almost all deaths are due to a lack of or lapse of adult supervision.</a:t>
            </a:r>
          </a:p>
          <a:p>
            <a:pPr marL="0" indent="0">
              <a:lnSpc>
                <a:spcPct val="90000"/>
              </a:lnSpc>
              <a:buNone/>
            </a:pPr>
            <a:endParaRPr lang="en-GB" sz="1050" dirty="0"/>
          </a:p>
          <a:p>
            <a:pPr marL="0" indent="0">
              <a:lnSpc>
                <a:spcPct val="90000"/>
              </a:lnSpc>
              <a:buNone/>
            </a:pPr>
            <a:r>
              <a:rPr lang="en-GB" sz="1800" dirty="0"/>
              <a:t>It's never safe to leave a child alone in the bath even with a bath aide.</a:t>
            </a:r>
          </a:p>
          <a:p>
            <a:pPr marL="0" indent="0">
              <a:lnSpc>
                <a:spcPct val="90000"/>
              </a:lnSpc>
              <a:buNone/>
            </a:pPr>
            <a:endParaRPr lang="en-GB" sz="1800" dirty="0"/>
          </a:p>
          <a:p>
            <a:pPr marL="0" indent="0">
              <a:lnSpc>
                <a:spcPct val="90000"/>
              </a:lnSpc>
              <a:buNone/>
            </a:pPr>
            <a:endParaRPr lang="en-GB" sz="1800" dirty="0"/>
          </a:p>
          <a:p>
            <a:pPr marL="0" indent="0">
              <a:lnSpc>
                <a:spcPct val="90000"/>
              </a:lnSpc>
              <a:buNone/>
            </a:pPr>
            <a:endParaRPr lang="en-GB" sz="1800" dirty="0"/>
          </a:p>
          <a:p>
            <a:pPr marL="0" indent="0">
              <a:lnSpc>
                <a:spcPct val="90000"/>
              </a:lnSpc>
              <a:buNone/>
            </a:pPr>
            <a:endParaRPr lang="en-GB" sz="1800" dirty="0"/>
          </a:p>
        </p:txBody>
      </p:sp>
      <p:sp>
        <p:nvSpPr>
          <p:cNvPr id="11" name="Rectangle 10">
            <a:extLst>
              <a:ext uri="{FF2B5EF4-FFF2-40B4-BE49-F238E27FC236}">
                <a16:creationId xmlns:a16="http://schemas.microsoft.com/office/drawing/2014/main" id="{5CCE011A-833E-4CB9-95F2-9E98FCF74536}"/>
              </a:ext>
            </a:extLst>
          </p:cNvPr>
          <p:cNvSpPr/>
          <p:nvPr/>
        </p:nvSpPr>
        <p:spPr>
          <a:xfrm>
            <a:off x="5050971" y="5542034"/>
            <a:ext cx="6499644" cy="682207"/>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dirty="0"/>
          </a:p>
        </p:txBody>
      </p:sp>
      <p:sp>
        <p:nvSpPr>
          <p:cNvPr id="6" name="TextBox 5">
            <a:extLst>
              <a:ext uri="{FF2B5EF4-FFF2-40B4-BE49-F238E27FC236}">
                <a16:creationId xmlns:a16="http://schemas.microsoft.com/office/drawing/2014/main" id="{DC3EF5E8-CCA8-4E8E-B930-B0744F5365FF}"/>
              </a:ext>
            </a:extLst>
          </p:cNvPr>
          <p:cNvSpPr txBox="1"/>
          <p:nvPr/>
        </p:nvSpPr>
        <p:spPr>
          <a:xfrm>
            <a:off x="6158341" y="5621527"/>
            <a:ext cx="5351320" cy="52322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dirty="0"/>
              <a:t>Visit the Royal Life Saving Australia’s webpage, </a:t>
            </a:r>
            <a:r>
              <a:rPr lang="en-GB" sz="1400" dirty="0">
                <a:hlinkClick r:id="rId5"/>
              </a:rPr>
              <a:t>Bath Time Safety </a:t>
            </a:r>
            <a:r>
              <a:rPr lang="en-GB" sz="1400" dirty="0"/>
              <a:t>for more information and resources promoting water safety in the bath. </a:t>
            </a:r>
          </a:p>
        </p:txBody>
      </p:sp>
      <p:pic>
        <p:nvPicPr>
          <p:cNvPr id="9" name="Graphic 8" descr="Open book outline">
            <a:extLst>
              <a:ext uri="{FF2B5EF4-FFF2-40B4-BE49-F238E27FC236}">
                <a16:creationId xmlns:a16="http://schemas.microsoft.com/office/drawing/2014/main" id="{53B663DB-B55B-4595-9ECF-4B54E6BBFB4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68573" y="5476822"/>
            <a:ext cx="812630" cy="812630"/>
          </a:xfrm>
          <a:prstGeom prst="rect">
            <a:avLst/>
          </a:prstGeom>
        </p:spPr>
      </p:pic>
      <p:pic>
        <p:nvPicPr>
          <p:cNvPr id="13" name="Graphic 12" descr="Bathtub with solid fill">
            <a:extLst>
              <a:ext uri="{FF2B5EF4-FFF2-40B4-BE49-F238E27FC236}">
                <a16:creationId xmlns:a16="http://schemas.microsoft.com/office/drawing/2014/main" id="{2F14D63A-01E1-403C-A059-4ADCAE8E3CC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140322" y="1077759"/>
            <a:ext cx="1106858" cy="1106858"/>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636507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1EBE0-3A9A-4B21-9F67-4A13B549DECC}"/>
              </a:ext>
            </a:extLst>
          </p:cNvPr>
          <p:cNvSpPr>
            <a:spLocks noGrp="1"/>
          </p:cNvSpPr>
          <p:nvPr>
            <p:ph type="title"/>
          </p:nvPr>
        </p:nvSpPr>
        <p:spPr>
          <a:xfrm>
            <a:off x="572493" y="238539"/>
            <a:ext cx="11018520" cy="1434415"/>
          </a:xfrm>
        </p:spPr>
        <p:txBody>
          <a:bodyPr anchor="b">
            <a:normAutofit/>
          </a:bodyPr>
          <a:lstStyle/>
          <a:p>
            <a:r>
              <a:rPr lang="en-AU" sz="5400" dirty="0"/>
              <a:t>Bathtubs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43BAF1-7FE2-4066-9A2D-10A55E150F28}"/>
              </a:ext>
            </a:extLst>
          </p:cNvPr>
          <p:cNvSpPr>
            <a:spLocks noGrp="1"/>
          </p:cNvSpPr>
          <p:nvPr>
            <p:ph idx="1"/>
          </p:nvPr>
        </p:nvSpPr>
        <p:spPr>
          <a:xfrm>
            <a:off x="572493" y="2071316"/>
            <a:ext cx="6713552" cy="4119172"/>
          </a:xfrm>
        </p:spPr>
        <p:txBody>
          <a:bodyPr anchor="t">
            <a:normAutofit lnSpcReduction="10000"/>
          </a:bodyPr>
          <a:lstStyle/>
          <a:p>
            <a:pPr marL="0" indent="0">
              <a:lnSpc>
                <a:spcPct val="90000"/>
              </a:lnSpc>
              <a:buNone/>
            </a:pPr>
            <a:r>
              <a:rPr lang="en-GB" sz="2000" dirty="0"/>
              <a:t>Parents and carers can keep children safe at bath time by taking the following actions:</a:t>
            </a:r>
          </a:p>
          <a:p>
            <a:pPr marL="719138">
              <a:lnSpc>
                <a:spcPct val="90000"/>
              </a:lnSpc>
            </a:pPr>
            <a:r>
              <a:rPr lang="en-GB" sz="2000" b="1" dirty="0"/>
              <a:t>Actively supervise children at all times </a:t>
            </a:r>
            <a:r>
              <a:rPr lang="en-GB" sz="2000" dirty="0"/>
              <a:t>when they are in the bathtub.</a:t>
            </a:r>
          </a:p>
          <a:p>
            <a:pPr marL="719138">
              <a:lnSpc>
                <a:spcPct val="90000"/>
              </a:lnSpc>
            </a:pPr>
            <a:r>
              <a:rPr lang="en-GB" sz="2000" dirty="0"/>
              <a:t>Use bath time as an opportunity to teach children about water safety.</a:t>
            </a:r>
          </a:p>
          <a:p>
            <a:pPr marL="719138">
              <a:lnSpc>
                <a:spcPct val="90000"/>
              </a:lnSpc>
            </a:pPr>
            <a:r>
              <a:rPr lang="en-GB" sz="2000" dirty="0"/>
              <a:t>Never leave younger children unattended in the care of an older child/children – not even for a few seconds.</a:t>
            </a:r>
          </a:p>
          <a:p>
            <a:pPr marL="719138">
              <a:lnSpc>
                <a:spcPct val="90000"/>
              </a:lnSpc>
            </a:pPr>
            <a:r>
              <a:rPr lang="en-GB" sz="2000" dirty="0"/>
              <a:t>Never leave the bathroom to do other activities such as dispose of nappies, fetch clothes, check cooking or answer the phone.</a:t>
            </a:r>
          </a:p>
          <a:p>
            <a:pPr marL="719138">
              <a:lnSpc>
                <a:spcPct val="90000"/>
              </a:lnSpc>
            </a:pPr>
            <a:r>
              <a:rPr lang="en-GB" sz="2000" dirty="0"/>
              <a:t>Always bath a baby ‘face up’ - with an arm under their head and grasping their arm.</a:t>
            </a:r>
          </a:p>
          <a:p>
            <a:pPr marL="0" indent="0">
              <a:lnSpc>
                <a:spcPct val="90000"/>
              </a:lnSpc>
              <a:buNone/>
            </a:pPr>
            <a:endParaRPr lang="en-AU" sz="2000" dirty="0"/>
          </a:p>
        </p:txBody>
      </p:sp>
      <p:pic>
        <p:nvPicPr>
          <p:cNvPr id="5" name="Picture 4" descr="A baby in a bucket&#10;&#10;Description automatically generated with low confidence">
            <a:extLst>
              <a:ext uri="{FF2B5EF4-FFF2-40B4-BE49-F238E27FC236}">
                <a16:creationId xmlns:a16="http://schemas.microsoft.com/office/drawing/2014/main" id="{1622E7C8-91EE-4CCA-8DE6-586E0FCE7D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75658" y="2093976"/>
            <a:ext cx="3941064" cy="4096512"/>
          </a:xfrm>
          <a:prstGeom prst="rect">
            <a:avLst/>
          </a:prstGeom>
        </p:spPr>
      </p:pic>
      <p:pic>
        <p:nvPicPr>
          <p:cNvPr id="7" name="Graphic 6" descr="Bathtub with solid fill">
            <a:extLst>
              <a:ext uri="{FF2B5EF4-FFF2-40B4-BE49-F238E27FC236}">
                <a16:creationId xmlns:a16="http://schemas.microsoft.com/office/drawing/2014/main" id="{F27EBEBE-81BA-4DD5-8CDC-0C523B1F619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76400" y="667512"/>
            <a:ext cx="1106858" cy="1106858"/>
          </a:xfrm>
          <a:prstGeom prst="rect">
            <a:avLst/>
          </a:prstGeom>
          <a:effectLst>
            <a:glow rad="101600">
              <a:schemeClr val="accent1">
                <a:satMod val="175000"/>
                <a:alpha val="40000"/>
              </a:schemeClr>
            </a:glow>
          </a:effectLst>
        </p:spPr>
      </p:pic>
      <p:pic>
        <p:nvPicPr>
          <p:cNvPr id="8" name="Picture 7">
            <a:extLst>
              <a:ext uri="{FF2B5EF4-FFF2-40B4-BE49-F238E27FC236}">
                <a16:creationId xmlns:a16="http://schemas.microsoft.com/office/drawing/2014/main" id="{176992F2-3F05-42AA-B50C-F79C81D1C6C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48" y="0"/>
            <a:ext cx="12192000" cy="123825"/>
          </a:xfrm>
          <a:prstGeom prst="rect">
            <a:avLst/>
          </a:prstGeom>
        </p:spPr>
      </p:pic>
      <p:pic>
        <p:nvPicPr>
          <p:cNvPr id="9" name="Picture 8">
            <a:extLst>
              <a:ext uri="{FF2B5EF4-FFF2-40B4-BE49-F238E27FC236}">
                <a16:creationId xmlns:a16="http://schemas.microsoft.com/office/drawing/2014/main" id="{61C257C3-067A-4074-A3AC-98B94816BE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1797541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8834B73-B050-4FDA-8059-38C3494A95C2}"/>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0B32D0-F393-4ACD-9B88-25FEAE166F81}"/>
              </a:ext>
            </a:extLst>
          </p:cNvPr>
          <p:cNvSpPr>
            <a:spLocks noGrp="1"/>
          </p:cNvSpPr>
          <p:nvPr>
            <p:ph type="title"/>
          </p:nvPr>
        </p:nvSpPr>
        <p:spPr>
          <a:xfrm>
            <a:off x="1240970" y="1161288"/>
            <a:ext cx="3054304" cy="1124712"/>
          </a:xfrm>
        </p:spPr>
        <p:txBody>
          <a:bodyPr anchor="b">
            <a:normAutofit/>
          </a:bodyPr>
          <a:lstStyle/>
          <a:p>
            <a:r>
              <a:rPr lang="en-AU" sz="4800" dirty="0"/>
              <a:t>Bathtubs</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B338A2-60DE-46C1-8F25-AFD6E44DFCA1}"/>
              </a:ext>
            </a:extLst>
          </p:cNvPr>
          <p:cNvSpPr>
            <a:spLocks noGrp="1"/>
          </p:cNvSpPr>
          <p:nvPr>
            <p:ph idx="1"/>
          </p:nvPr>
        </p:nvSpPr>
        <p:spPr>
          <a:xfrm>
            <a:off x="371093" y="2718054"/>
            <a:ext cx="5536412" cy="3622656"/>
          </a:xfrm>
        </p:spPr>
        <p:txBody>
          <a:bodyPr anchor="t">
            <a:normAutofit fontScale="92500"/>
          </a:bodyPr>
          <a:lstStyle/>
          <a:p>
            <a:pPr>
              <a:lnSpc>
                <a:spcPct val="90000"/>
              </a:lnSpc>
              <a:spcAft>
                <a:spcPts val="600"/>
              </a:spcAft>
            </a:pPr>
            <a:r>
              <a:rPr lang="en-AU" sz="1800" dirty="0">
                <a:latin typeface="Arial" panose="020B0604020202020204" pitchFamily="34" charset="0"/>
                <a:cs typeface="Arial" panose="020B0604020202020204" pitchFamily="34" charset="0"/>
              </a:rPr>
              <a:t>Parents and carers can keep children safe at bath time by taking the following actions:</a:t>
            </a:r>
          </a:p>
          <a:p>
            <a:pPr marL="692978" lvl="1" indent="-171450">
              <a:lnSpc>
                <a:spcPct val="9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Never use bath seats and chairs as safety devices; they have been known to fail, resulting in drowning. Such devices should also never be used as a substitute for direct supervision. </a:t>
            </a:r>
          </a:p>
          <a:p>
            <a:pPr marL="692978" lvl="1" indent="-171450">
              <a:lnSpc>
                <a:spcPct val="9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Never leave the room with a tap running even if the plug is out, as toys and wash clothes can sometimes block the drain.</a:t>
            </a:r>
          </a:p>
          <a:p>
            <a:pPr marL="692978" lvl="1" indent="-171450">
              <a:lnSpc>
                <a:spcPct val="9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Always empty the bath when finished bathing and close the bathroom door to prevent young children re-entering and having access to taps.</a:t>
            </a:r>
          </a:p>
          <a:p>
            <a:pPr marL="0" indent="0">
              <a:lnSpc>
                <a:spcPct val="90000"/>
              </a:lnSpc>
              <a:buNone/>
            </a:pPr>
            <a:endParaRPr lang="en-AU" sz="1800" dirty="0"/>
          </a:p>
        </p:txBody>
      </p:sp>
      <p:pic>
        <p:nvPicPr>
          <p:cNvPr id="14" name="Graphic 13" descr="Bathtub with solid fill">
            <a:extLst>
              <a:ext uri="{FF2B5EF4-FFF2-40B4-BE49-F238E27FC236}">
                <a16:creationId xmlns:a16="http://schemas.microsoft.com/office/drawing/2014/main" id="{2CCD8CE3-2725-4728-9BAD-E7ECC2FCD74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7954" y="1559199"/>
            <a:ext cx="805541" cy="80554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3892107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7F591-471B-4E05-9D61-3FCB5915D825}"/>
              </a:ext>
            </a:extLst>
          </p:cNvPr>
          <p:cNvSpPr>
            <a:spLocks noGrp="1"/>
          </p:cNvSpPr>
          <p:nvPr>
            <p:ph type="title"/>
          </p:nvPr>
        </p:nvSpPr>
        <p:spPr>
          <a:xfrm>
            <a:off x="1606435" y="515337"/>
            <a:ext cx="5805018" cy="1783080"/>
          </a:xfrm>
        </p:spPr>
        <p:txBody>
          <a:bodyPr anchor="b">
            <a:normAutofit/>
          </a:bodyPr>
          <a:lstStyle/>
          <a:p>
            <a:pPr algn="l"/>
            <a:r>
              <a:rPr lang="en-AU" sz="5400" dirty="0"/>
              <a:t>Water containers</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C46C9E-E0A7-40EB-9942-7C34669ABC6B}"/>
              </a:ext>
            </a:extLst>
          </p:cNvPr>
          <p:cNvSpPr>
            <a:spLocks noGrp="1"/>
          </p:cNvSpPr>
          <p:nvPr>
            <p:ph idx="1"/>
          </p:nvPr>
        </p:nvSpPr>
        <p:spPr>
          <a:xfrm>
            <a:off x="640079" y="2584479"/>
            <a:ext cx="7216541" cy="3852415"/>
          </a:xfrm>
        </p:spPr>
        <p:txBody>
          <a:bodyPr>
            <a:normAutofit lnSpcReduction="10000"/>
          </a:bodyPr>
          <a:lstStyle/>
          <a:p>
            <a:pPr marL="0" indent="0">
              <a:lnSpc>
                <a:spcPct val="90000"/>
              </a:lnSpc>
              <a:buNone/>
            </a:pPr>
            <a:r>
              <a:rPr lang="en-GB" sz="1600" dirty="0"/>
              <a:t>Buckets, bathtubs, eskies (coolers), fountains, fishponds, drains, inflatable pools, pot plants and even pet bowls all pose a significant drowning risk. </a:t>
            </a:r>
          </a:p>
          <a:p>
            <a:pPr marL="0" indent="0">
              <a:lnSpc>
                <a:spcPct val="90000"/>
              </a:lnSpc>
              <a:buNone/>
            </a:pPr>
            <a:endParaRPr lang="en-GB" sz="1600" dirty="0"/>
          </a:p>
          <a:p>
            <a:pPr marL="0" indent="0">
              <a:lnSpc>
                <a:spcPct val="90000"/>
              </a:lnSpc>
              <a:buNone/>
            </a:pPr>
            <a:r>
              <a:rPr lang="en-GB" sz="1600" dirty="0"/>
              <a:t>Younger children are at a higher level of drowning risk due to: </a:t>
            </a:r>
          </a:p>
          <a:p>
            <a:pPr marL="631825">
              <a:lnSpc>
                <a:spcPct val="90000"/>
              </a:lnSpc>
            </a:pPr>
            <a:r>
              <a:rPr lang="en-GB" sz="1600" dirty="0"/>
              <a:t>A baby or small child can topple head first and drown in a bucket only half full of water. </a:t>
            </a:r>
          </a:p>
          <a:p>
            <a:pPr marL="631825">
              <a:lnSpc>
                <a:spcPct val="90000"/>
              </a:lnSpc>
            </a:pPr>
            <a:r>
              <a:rPr lang="en-GB" sz="1600" dirty="0"/>
              <a:t>Toddlers are curious and increasingly mobile but lack understanding of water related hazards, making them vulnerable to drowning.</a:t>
            </a:r>
          </a:p>
          <a:p>
            <a:pPr marL="631825">
              <a:lnSpc>
                <a:spcPct val="90000"/>
              </a:lnSpc>
            </a:pPr>
            <a:r>
              <a:rPr lang="en-GB" sz="1600" dirty="0"/>
              <a:t>68% of children who drown, fall into the water hazard.</a:t>
            </a:r>
          </a:p>
          <a:p>
            <a:pPr marL="0" indent="0">
              <a:lnSpc>
                <a:spcPct val="90000"/>
              </a:lnSpc>
              <a:buNone/>
            </a:pPr>
            <a:endParaRPr lang="en-GB" sz="1050" dirty="0"/>
          </a:p>
          <a:p>
            <a:pPr marL="0" indent="0">
              <a:lnSpc>
                <a:spcPct val="90000"/>
              </a:lnSpc>
              <a:buNone/>
            </a:pPr>
            <a:r>
              <a:rPr lang="en-GB" sz="1600" dirty="0"/>
              <a:t>Children have drowned in water troughs used for animals and ornamental ponds – especially if they have attractive fish swimming in them. Children can topple in head first and may not be able to get themselves out.</a:t>
            </a:r>
          </a:p>
          <a:p>
            <a:pPr marL="0" indent="0">
              <a:lnSpc>
                <a:spcPct val="90000"/>
              </a:lnSpc>
              <a:buNone/>
            </a:pPr>
            <a:endParaRPr lang="en-GB" sz="1050" dirty="0"/>
          </a:p>
          <a:p>
            <a:pPr marL="0" indent="0">
              <a:lnSpc>
                <a:spcPct val="90000"/>
              </a:lnSpc>
              <a:buNone/>
            </a:pPr>
            <a:r>
              <a:rPr lang="en-GB" sz="1600" dirty="0"/>
              <a:t>Most toddler drowning deaths occur when the parent or caregiver’s attention is divided. </a:t>
            </a:r>
          </a:p>
          <a:p>
            <a:pPr marL="0" indent="0">
              <a:lnSpc>
                <a:spcPct val="90000"/>
              </a:lnSpc>
              <a:buNone/>
            </a:pPr>
            <a:endParaRPr lang="en-GB" sz="1600" dirty="0"/>
          </a:p>
          <a:p>
            <a:pPr marL="0" indent="0">
              <a:lnSpc>
                <a:spcPct val="90000"/>
              </a:lnSpc>
              <a:buNone/>
            </a:pPr>
            <a:endParaRPr lang="en-AU" sz="1600" dirty="0"/>
          </a:p>
        </p:txBody>
      </p:sp>
      <p:pic>
        <p:nvPicPr>
          <p:cNvPr id="5" name="Graphic 4" descr="Dog Food Bowl with solid fill">
            <a:extLst>
              <a:ext uri="{FF2B5EF4-FFF2-40B4-BE49-F238E27FC236}">
                <a16:creationId xmlns:a16="http://schemas.microsoft.com/office/drawing/2014/main" id="{317FCD9B-2131-4A47-838B-59EECC0458E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5142" y="1550921"/>
            <a:ext cx="796152" cy="796152"/>
          </a:xfrm>
          <a:prstGeom prst="rect">
            <a:avLst/>
          </a:prstGeom>
          <a:effectLst>
            <a:glow rad="101600">
              <a:schemeClr val="accent1">
                <a:satMod val="175000"/>
                <a:alpha val="40000"/>
              </a:schemeClr>
            </a:glow>
          </a:effectLst>
        </p:spPr>
      </p:pic>
      <p:pic>
        <p:nvPicPr>
          <p:cNvPr id="7" name="Picture 6">
            <a:extLst>
              <a:ext uri="{FF2B5EF4-FFF2-40B4-BE49-F238E27FC236}">
                <a16:creationId xmlns:a16="http://schemas.microsoft.com/office/drawing/2014/main" id="{8C4C2DC9-BA88-41E3-A9CE-CCA34F453F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96181" y="569784"/>
            <a:ext cx="3534153" cy="2359047"/>
          </a:xfrm>
          <a:prstGeom prst="rect">
            <a:avLst/>
          </a:prstGeom>
        </p:spPr>
      </p:pic>
      <p:pic>
        <p:nvPicPr>
          <p:cNvPr id="11" name="Picture 10" descr="Two boys sitting on a blanket in the grass&#10;&#10;Description automatically generated with low confidence">
            <a:extLst>
              <a:ext uri="{FF2B5EF4-FFF2-40B4-BE49-F238E27FC236}">
                <a16:creationId xmlns:a16="http://schemas.microsoft.com/office/drawing/2014/main" id="{D3377B3D-8D20-42DA-99C8-49627C5995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3995" y="3429000"/>
            <a:ext cx="3495618" cy="2621713"/>
          </a:xfrm>
          <a:prstGeom prst="rect">
            <a:avLst/>
          </a:prstGeom>
        </p:spPr>
      </p:pic>
      <p:pic>
        <p:nvPicPr>
          <p:cNvPr id="15" name="Picture 14">
            <a:extLst>
              <a:ext uri="{FF2B5EF4-FFF2-40B4-BE49-F238E27FC236}">
                <a16:creationId xmlns:a16="http://schemas.microsoft.com/office/drawing/2014/main" id="{85B4ED4E-061A-4EB4-98C1-57CD12E901E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48" y="0"/>
            <a:ext cx="12192000" cy="123825"/>
          </a:xfrm>
          <a:prstGeom prst="rect">
            <a:avLst/>
          </a:prstGeom>
        </p:spPr>
      </p:pic>
      <p:pic>
        <p:nvPicPr>
          <p:cNvPr id="10" name="Picture 9">
            <a:extLst>
              <a:ext uri="{FF2B5EF4-FFF2-40B4-BE49-F238E27FC236}">
                <a16:creationId xmlns:a16="http://schemas.microsoft.com/office/drawing/2014/main" id="{130429A0-5637-44FB-9E8B-6DCFF8D665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1505664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3689-6C91-4E8A-8554-202D25BD9F24}"/>
              </a:ext>
            </a:extLst>
          </p:cNvPr>
          <p:cNvSpPr>
            <a:spLocks noGrp="1"/>
          </p:cNvSpPr>
          <p:nvPr>
            <p:ph type="title"/>
          </p:nvPr>
        </p:nvSpPr>
        <p:spPr>
          <a:xfrm>
            <a:off x="4803803" y="619643"/>
            <a:ext cx="6586491" cy="1286160"/>
          </a:xfrm>
        </p:spPr>
        <p:txBody>
          <a:bodyPr anchor="b">
            <a:normAutofit/>
          </a:bodyPr>
          <a:lstStyle/>
          <a:p>
            <a:r>
              <a:rPr lang="en-AU" sz="4800" dirty="0"/>
              <a:t>Water containers</a:t>
            </a:r>
          </a:p>
        </p:txBody>
      </p:sp>
      <p:sp>
        <p:nvSpPr>
          <p:cNvPr id="3" name="Content Placeholder 2">
            <a:extLst>
              <a:ext uri="{FF2B5EF4-FFF2-40B4-BE49-F238E27FC236}">
                <a16:creationId xmlns:a16="http://schemas.microsoft.com/office/drawing/2014/main" id="{CA3B17D6-2486-4FA7-9530-AFA3808A9397}"/>
              </a:ext>
            </a:extLst>
          </p:cNvPr>
          <p:cNvSpPr>
            <a:spLocks noGrp="1"/>
          </p:cNvSpPr>
          <p:nvPr>
            <p:ph idx="1"/>
          </p:nvPr>
        </p:nvSpPr>
        <p:spPr>
          <a:xfrm>
            <a:off x="4965431" y="2438400"/>
            <a:ext cx="6734733" cy="3993568"/>
          </a:xfrm>
        </p:spPr>
        <p:txBody>
          <a:bodyPr>
            <a:normAutofit/>
          </a:bodyPr>
          <a:lstStyle/>
          <a:p>
            <a:pPr marL="0" indent="0">
              <a:lnSpc>
                <a:spcPct val="90000"/>
              </a:lnSpc>
              <a:spcAft>
                <a:spcPts val="600"/>
              </a:spcAft>
              <a:buNone/>
            </a:pPr>
            <a:r>
              <a:rPr lang="en-AU" sz="1600" dirty="0">
                <a:latin typeface="Arial" panose="020B0604020202020204" pitchFamily="34" charset="0"/>
                <a:cs typeface="Arial" panose="020B0604020202020204" pitchFamily="34" charset="0"/>
              </a:rPr>
              <a:t>It is crucial all kinds of water containers are appropriately managed to prevent children accidentally drowning in them. This means parents and caregivers should always ensure water containers are securely locked, emptied, covered, put away and not left where they can fill up with water.</a:t>
            </a:r>
          </a:p>
          <a:p>
            <a:pPr marL="0" indent="0">
              <a:lnSpc>
                <a:spcPct val="90000"/>
              </a:lnSpc>
              <a:spcAft>
                <a:spcPts val="600"/>
              </a:spcAft>
              <a:buNone/>
            </a:pPr>
            <a:r>
              <a:rPr lang="en-AU" sz="1600" dirty="0">
                <a:latin typeface="Arial" panose="020B0604020202020204" pitchFamily="34" charset="0"/>
                <a:cs typeface="Arial" panose="020B0604020202020204" pitchFamily="34" charset="0"/>
              </a:rPr>
              <a:t>Specifically, parents and caregivers should:</a:t>
            </a:r>
          </a:p>
          <a:p>
            <a:pPr marL="446088" lvl="1" indent="-171450">
              <a:lnSpc>
                <a:spcPct val="90000"/>
              </a:lnSpc>
              <a:spcAft>
                <a:spcPts val="600"/>
              </a:spcAft>
              <a:buFont typeface="Arial" panose="020B0604020202020204" pitchFamily="34" charset="0"/>
              <a:buChar char="•"/>
              <a:tabLst>
                <a:tab pos="623888" algn="l"/>
              </a:tabLst>
            </a:pPr>
            <a:r>
              <a:rPr lang="en-AU" sz="1600" dirty="0">
                <a:latin typeface="Arial" panose="020B0604020202020204" pitchFamily="34" charset="0"/>
                <a:cs typeface="Arial" panose="020B0604020202020204" pitchFamily="34" charset="0"/>
              </a:rPr>
              <a:t>keep laundry buckets up high and out of reach</a:t>
            </a:r>
          </a:p>
          <a:p>
            <a:pPr marL="446088" lvl="1" indent="-171450">
              <a:lnSpc>
                <a:spcPct val="90000"/>
              </a:lnSpc>
              <a:spcAft>
                <a:spcPts val="600"/>
              </a:spcAft>
              <a:buFont typeface="Arial" panose="020B0604020202020204" pitchFamily="34" charset="0"/>
              <a:buChar char="•"/>
              <a:tabLst>
                <a:tab pos="623888" algn="l"/>
              </a:tabLst>
            </a:pPr>
            <a:r>
              <a:rPr lang="en-AU" sz="1600" dirty="0">
                <a:latin typeface="Arial" panose="020B0604020202020204" pitchFamily="34" charset="0"/>
                <a:cs typeface="Arial" panose="020B0604020202020204" pitchFamily="34" charset="0"/>
              </a:rPr>
              <a:t>always empty mop buckets and/or watering buckets after use</a:t>
            </a:r>
          </a:p>
          <a:p>
            <a:pPr marL="446088" lvl="1" indent="-171450">
              <a:lnSpc>
                <a:spcPct val="90000"/>
              </a:lnSpc>
              <a:spcAft>
                <a:spcPts val="600"/>
              </a:spcAft>
              <a:buFont typeface="Arial" panose="020B0604020202020204" pitchFamily="34" charset="0"/>
              <a:buChar char="•"/>
              <a:tabLst>
                <a:tab pos="623888" algn="l"/>
              </a:tabLst>
            </a:pPr>
            <a:r>
              <a:rPr lang="en-AU" sz="1600" dirty="0">
                <a:latin typeface="Arial" panose="020B0604020202020204" pitchFamily="34" charset="0"/>
                <a:cs typeface="Arial" panose="020B0604020202020204" pitchFamily="34" charset="0"/>
              </a:rPr>
              <a:t>never leave containers of water unattended in places that very small children can reach</a:t>
            </a:r>
          </a:p>
          <a:p>
            <a:pPr marL="446088" lvl="1" indent="-171450">
              <a:lnSpc>
                <a:spcPct val="90000"/>
              </a:lnSpc>
              <a:spcAft>
                <a:spcPts val="600"/>
              </a:spcAft>
              <a:buFont typeface="Arial" panose="020B0604020202020204" pitchFamily="34" charset="0"/>
              <a:buChar char="•"/>
              <a:tabLst>
                <a:tab pos="623888" algn="l"/>
              </a:tabLst>
            </a:pPr>
            <a:r>
              <a:rPr lang="en-AU" sz="1600" dirty="0">
                <a:latin typeface="Arial" panose="020B0604020202020204" pitchFamily="34" charset="0"/>
                <a:cs typeface="Arial" panose="020B0604020202020204" pitchFamily="34" charset="0"/>
              </a:rPr>
              <a:t>swap buckets and large dog water bowls for several small ones, or one that automatically refills</a:t>
            </a:r>
          </a:p>
          <a:p>
            <a:pPr marL="446088" lvl="1" indent="-171450">
              <a:lnSpc>
                <a:spcPct val="90000"/>
              </a:lnSpc>
              <a:spcAft>
                <a:spcPts val="600"/>
              </a:spcAft>
              <a:buFont typeface="Arial" panose="020B0604020202020204" pitchFamily="34" charset="0"/>
              <a:buChar char="•"/>
              <a:tabLst>
                <a:tab pos="623888" algn="l"/>
              </a:tabLst>
            </a:pPr>
            <a:r>
              <a:rPr lang="en-AU" sz="1600" dirty="0">
                <a:latin typeface="Arial" panose="020B0604020202020204" pitchFamily="34" charset="0"/>
                <a:cs typeface="Arial" panose="020B0604020202020204" pitchFamily="34" charset="0"/>
              </a:rPr>
              <a:t>place a wire grate just below the surface of water for ponds – reducing the depth of a child’s fall into the water. </a:t>
            </a:r>
          </a:p>
          <a:p>
            <a:pPr marL="0" indent="0">
              <a:lnSpc>
                <a:spcPct val="90000"/>
              </a:lnSpc>
              <a:buNone/>
            </a:pPr>
            <a:endParaRPr lang="en-AU" sz="1600" dirty="0"/>
          </a:p>
        </p:txBody>
      </p:sp>
      <p:pic>
        <p:nvPicPr>
          <p:cNvPr id="6" name="Picture 5" descr="A picture containing kitchenware&#10;&#10;Description automatically generated">
            <a:extLst>
              <a:ext uri="{FF2B5EF4-FFF2-40B4-BE49-F238E27FC236}">
                <a16:creationId xmlns:a16="http://schemas.microsoft.com/office/drawing/2014/main" id="{0AE5C4C0-114E-44C8-9644-B279BBC6FE50}"/>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1"/>
          <a:stretch/>
        </p:blipFill>
        <p:spPr>
          <a:xfrm>
            <a:off x="20" y="10"/>
            <a:ext cx="4635571" cy="6857990"/>
          </a:xfrm>
          <a:prstGeom prst="rect">
            <a:avLst/>
          </a:prstGeom>
          <a:blipFill dpi="0" rotWithShape="1">
            <a:blip r:embed="rId4">
              <a:alphaModFix/>
              <a:extLst>
                <a:ext uri="{28A0092B-C50C-407E-A947-70E740481C1C}">
                  <a14:useLocalDpi xmlns:a14="http://schemas.microsoft.com/office/drawing/2010/main"/>
                </a:ext>
              </a:extLst>
            </a:blip>
            <a:srcRect/>
            <a:tile tx="-57150" ty="50800" sx="100000" sy="100000" flip="none" algn="tl"/>
          </a:blipFill>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F432B"/>
            </a:solidFill>
          </a:ln>
        </p:spPr>
        <p:style>
          <a:lnRef idx="1">
            <a:schemeClr val="accent1"/>
          </a:lnRef>
          <a:fillRef idx="0">
            <a:schemeClr val="accent1"/>
          </a:fillRef>
          <a:effectRef idx="0">
            <a:schemeClr val="accent1"/>
          </a:effectRef>
          <a:fontRef idx="minor">
            <a:schemeClr val="tx1"/>
          </a:fontRef>
        </p:style>
      </p:cxnSp>
      <p:pic>
        <p:nvPicPr>
          <p:cNvPr id="8" name="Graphic 7" descr="Dog Food Bowl with solid fill">
            <a:extLst>
              <a:ext uri="{FF2B5EF4-FFF2-40B4-BE49-F238E27FC236}">
                <a16:creationId xmlns:a16="http://schemas.microsoft.com/office/drawing/2014/main" id="{D9741679-7834-4CC0-9A5E-FEDDC3E3797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55768" y="1157324"/>
            <a:ext cx="796152" cy="796152"/>
          </a:xfrm>
          <a:prstGeom prst="rect">
            <a:avLst/>
          </a:prstGeom>
          <a:effectLst>
            <a:glow rad="101600">
              <a:schemeClr val="accent1">
                <a:satMod val="175000"/>
                <a:alpha val="40000"/>
              </a:schemeClr>
            </a:glow>
          </a:effectLst>
        </p:spPr>
      </p:pic>
      <p:pic>
        <p:nvPicPr>
          <p:cNvPr id="7" name="Picture 6">
            <a:extLst>
              <a:ext uri="{FF2B5EF4-FFF2-40B4-BE49-F238E27FC236}">
                <a16:creationId xmlns:a16="http://schemas.microsoft.com/office/drawing/2014/main" id="{9F5A58B5-0293-464E-89EA-A1A1A68C28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1437246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9DB33-7BDB-46FD-B38E-519E69A1458D}"/>
              </a:ext>
            </a:extLst>
          </p:cNvPr>
          <p:cNvSpPr>
            <a:spLocks noGrp="1"/>
          </p:cNvSpPr>
          <p:nvPr>
            <p:ph type="title"/>
          </p:nvPr>
        </p:nvSpPr>
        <p:spPr>
          <a:xfrm>
            <a:off x="572493" y="238539"/>
            <a:ext cx="11018520" cy="1434415"/>
          </a:xfrm>
        </p:spPr>
        <p:txBody>
          <a:bodyPr anchor="b">
            <a:normAutofit/>
          </a:bodyPr>
          <a:lstStyle/>
          <a:p>
            <a:r>
              <a:rPr lang="en-AU" sz="5400" dirty="0"/>
              <a:t>Water containers</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1F3DDE-FAC0-4D85-AE51-D0F3125A4D62}"/>
              </a:ext>
            </a:extLst>
          </p:cNvPr>
          <p:cNvSpPr>
            <a:spLocks noGrp="1"/>
          </p:cNvSpPr>
          <p:nvPr>
            <p:ph idx="1"/>
          </p:nvPr>
        </p:nvSpPr>
        <p:spPr>
          <a:xfrm>
            <a:off x="572494" y="2071316"/>
            <a:ext cx="6988366" cy="2935090"/>
          </a:xfrm>
        </p:spPr>
        <p:txBody>
          <a:bodyPr anchor="t">
            <a:normAutofit fontScale="92500" lnSpcReduction="10000"/>
          </a:bodyPr>
          <a:lstStyle/>
          <a:p>
            <a:pPr marL="0" lvl="0" indent="0">
              <a:spcAft>
                <a:spcPts val="600"/>
              </a:spcAft>
              <a:buNone/>
            </a:pPr>
            <a:r>
              <a:rPr lang="en-AU" sz="2200" dirty="0">
                <a:latin typeface="Arial" panose="020B0604020202020204" pitchFamily="34" charset="0"/>
                <a:cs typeface="Arial" panose="020B0604020202020204" pitchFamily="34" charset="0"/>
              </a:rPr>
              <a:t>When living in rural and remote areas it’s important to be aware of water hazards on properties:</a:t>
            </a:r>
          </a:p>
          <a:p>
            <a:pPr marL="269875" lvl="1" indent="-171450">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secure portable water tank/s with a lock and secure the lid with a screw</a:t>
            </a:r>
          </a:p>
          <a:p>
            <a:pPr marL="269875" lvl="1" indent="-171450">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always cover post holes, as they may fill with water</a:t>
            </a:r>
          </a:p>
          <a:p>
            <a:pPr marL="269875" lvl="1" indent="-171450">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Create child safe play areas - fence off an area in the yard, to prevent children wandering off to dams, dips, or water troughs</a:t>
            </a:r>
            <a:endParaRPr lang="en-AU" sz="2200" dirty="0"/>
          </a:p>
        </p:txBody>
      </p:sp>
      <p:pic>
        <p:nvPicPr>
          <p:cNvPr id="9" name="Picture 8" descr="A picture containing grass, outdoor, field, container&#10;&#10;Description automatically generated">
            <a:extLst>
              <a:ext uri="{FF2B5EF4-FFF2-40B4-BE49-F238E27FC236}">
                <a16:creationId xmlns:a16="http://schemas.microsoft.com/office/drawing/2014/main" id="{E506D767-FD8D-4CF7-A032-A2BB6AA698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64275" y="2204049"/>
            <a:ext cx="3826738" cy="3941100"/>
          </a:xfrm>
          <a:prstGeom prst="rect">
            <a:avLst/>
          </a:prstGeom>
        </p:spPr>
      </p:pic>
      <p:sp>
        <p:nvSpPr>
          <p:cNvPr id="12" name="Rectangle 11">
            <a:extLst>
              <a:ext uri="{FF2B5EF4-FFF2-40B4-BE49-F238E27FC236}">
                <a16:creationId xmlns:a16="http://schemas.microsoft.com/office/drawing/2014/main" id="{B209C825-6AD1-4186-BBDE-15A486477521}"/>
              </a:ext>
            </a:extLst>
          </p:cNvPr>
          <p:cNvSpPr/>
          <p:nvPr/>
        </p:nvSpPr>
        <p:spPr>
          <a:xfrm>
            <a:off x="572494" y="5228101"/>
            <a:ext cx="6499644" cy="11430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dirty="0"/>
          </a:p>
        </p:txBody>
      </p:sp>
      <p:pic>
        <p:nvPicPr>
          <p:cNvPr id="13" name="Graphic 12" descr="Open book outline">
            <a:extLst>
              <a:ext uri="{FF2B5EF4-FFF2-40B4-BE49-F238E27FC236}">
                <a16:creationId xmlns:a16="http://schemas.microsoft.com/office/drawing/2014/main" id="{BB7C10FA-DFF8-47D1-9D78-EB3B673352C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2412" y="5382864"/>
            <a:ext cx="812630" cy="812630"/>
          </a:xfrm>
          <a:prstGeom prst="rect">
            <a:avLst/>
          </a:prstGeom>
        </p:spPr>
      </p:pic>
      <p:sp>
        <p:nvSpPr>
          <p:cNvPr id="15" name="TextBox 14">
            <a:extLst>
              <a:ext uri="{FF2B5EF4-FFF2-40B4-BE49-F238E27FC236}">
                <a16:creationId xmlns:a16="http://schemas.microsoft.com/office/drawing/2014/main" id="{A804FFF2-1BDE-44CE-BE15-2A34DDA85580}"/>
              </a:ext>
            </a:extLst>
          </p:cNvPr>
          <p:cNvSpPr txBox="1"/>
          <p:nvPr/>
        </p:nvSpPr>
        <p:spPr>
          <a:xfrm>
            <a:off x="1584904" y="5382864"/>
            <a:ext cx="5195454" cy="784830"/>
          </a:xfrm>
          <a:prstGeom prst="rect">
            <a:avLst/>
          </a:prstGeom>
          <a:noFill/>
        </p:spPr>
        <p:txBody>
          <a:bodyPr wrap="square" rtlCol="0">
            <a:spAutoFit/>
          </a:bodyPr>
          <a:lstStyle/>
          <a:p>
            <a:pPr lvl="0">
              <a:lnSpc>
                <a:spcPts val="1800"/>
              </a:lnSpc>
              <a:spcBef>
                <a:spcPts val="600"/>
              </a:spcBef>
              <a:spcAft>
                <a:spcPts val="600"/>
              </a:spcAft>
            </a:pPr>
            <a:r>
              <a:rPr lang="en-AU" sz="1400" dirty="0">
                <a:solidFill>
                  <a:srgbClr val="404040"/>
                </a:solidFill>
                <a:latin typeface="Arial" panose="020B0604020202020204" pitchFamily="34" charset="0"/>
                <a:cs typeface="Arial" panose="020B0604020202020204" pitchFamily="34" charset="0"/>
              </a:rPr>
              <a:t>Visit the Royal Life Saving Australia’s webpage, </a:t>
            </a:r>
            <a:r>
              <a:rPr lang="en-AU" sz="1400" dirty="0">
                <a:solidFill>
                  <a:schemeClr val="accent5"/>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Farm Water Safety </a:t>
            </a:r>
            <a:r>
              <a:rPr lang="en-AU" sz="1400" dirty="0">
                <a:solidFill>
                  <a:srgbClr val="404040"/>
                </a:solidFill>
                <a:latin typeface="Arial" panose="020B0604020202020204" pitchFamily="34" charset="0"/>
                <a:cs typeface="Arial" panose="020B0604020202020204" pitchFamily="34" charset="0"/>
              </a:rPr>
              <a:t>for more information and resources promoting water safety in farm environments. </a:t>
            </a:r>
          </a:p>
        </p:txBody>
      </p:sp>
      <p:pic>
        <p:nvPicPr>
          <p:cNvPr id="19" name="Picture 18">
            <a:extLst>
              <a:ext uri="{FF2B5EF4-FFF2-40B4-BE49-F238E27FC236}">
                <a16:creationId xmlns:a16="http://schemas.microsoft.com/office/drawing/2014/main" id="{D4B3FB70-D3D4-45EB-9E3F-A6F3E80BBA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pic>
        <p:nvPicPr>
          <p:cNvPr id="18" name="Graphic 17" descr="Dog Food Bowl with solid fill">
            <a:extLst>
              <a:ext uri="{FF2B5EF4-FFF2-40B4-BE49-F238E27FC236}">
                <a16:creationId xmlns:a16="http://schemas.microsoft.com/office/drawing/2014/main" id="{62C65CF7-83D2-47ED-B25A-5EDC9FADF63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76786" y="885392"/>
            <a:ext cx="796152" cy="796152"/>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3179883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4608CC-9C35-4DE4-95E6-5D097CD65BC2}"/>
              </a:ext>
            </a:extLst>
          </p:cNvPr>
          <p:cNvSpPr>
            <a:spLocks noGrp="1"/>
          </p:cNvSpPr>
          <p:nvPr>
            <p:ph type="title"/>
          </p:nvPr>
        </p:nvSpPr>
        <p:spPr>
          <a:xfrm>
            <a:off x="5297762" y="329184"/>
            <a:ext cx="6251110" cy="1783080"/>
          </a:xfrm>
        </p:spPr>
        <p:txBody>
          <a:bodyPr anchor="b">
            <a:normAutofit/>
          </a:bodyPr>
          <a:lstStyle/>
          <a:p>
            <a:r>
              <a:rPr lang="en-AU" sz="5400" dirty="0"/>
              <a:t>Portable pools</a:t>
            </a:r>
          </a:p>
        </p:txBody>
      </p:sp>
      <p:pic>
        <p:nvPicPr>
          <p:cNvPr id="5" name="Picture 4" descr="A person in a hot tub&#10;&#10;Description automatically generated with low confidence">
            <a:extLst>
              <a:ext uri="{FF2B5EF4-FFF2-40B4-BE49-F238E27FC236}">
                <a16:creationId xmlns:a16="http://schemas.microsoft.com/office/drawing/2014/main" id="{80C53C8E-350C-4150-886E-B360F433E4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1F2F6705-0DD4-4814-A453-44B2CC8A2D30}"/>
              </a:ext>
            </a:extLst>
          </p:cNvPr>
          <p:cNvSpPr>
            <a:spLocks noGrp="1"/>
          </p:cNvSpPr>
          <p:nvPr>
            <p:ph idx="1"/>
          </p:nvPr>
        </p:nvSpPr>
        <p:spPr>
          <a:xfrm>
            <a:off x="4848726" y="2581014"/>
            <a:ext cx="6978316" cy="4001298"/>
          </a:xfrm>
        </p:spPr>
        <p:txBody>
          <a:bodyPr>
            <a:noAutofit/>
          </a:bodyPr>
          <a:lstStyle/>
          <a:p>
            <a:pPr>
              <a:lnSpc>
                <a:spcPct val="90000"/>
              </a:lnSpc>
            </a:pPr>
            <a:r>
              <a:rPr lang="en-GB" sz="1500" dirty="0">
                <a:latin typeface="Arial" panose="020B0604020202020204" pitchFamily="34" charset="0"/>
                <a:cs typeface="Arial" panose="020B0604020202020204" pitchFamily="34" charset="0"/>
              </a:rPr>
              <a:t>Portable swimming pools include inflatable pools, pools incorporating a canvas or flexible plastic liner attached to a frame, and hard plastic pools such as wading pools. </a:t>
            </a:r>
          </a:p>
          <a:p>
            <a:pPr>
              <a:lnSpc>
                <a:spcPct val="90000"/>
              </a:lnSpc>
            </a:pPr>
            <a:endParaRPr lang="en-GB" sz="600" dirty="0">
              <a:latin typeface="Arial" panose="020B0604020202020204" pitchFamily="34" charset="0"/>
              <a:cs typeface="Arial" panose="020B0604020202020204" pitchFamily="34" charset="0"/>
            </a:endParaRPr>
          </a:p>
          <a:p>
            <a:pPr>
              <a:lnSpc>
                <a:spcPct val="90000"/>
              </a:lnSpc>
            </a:pPr>
            <a:r>
              <a:rPr lang="en-GB" sz="1500" dirty="0">
                <a:latin typeface="Arial" panose="020B0604020202020204" pitchFamily="34" charset="0"/>
                <a:cs typeface="Arial" panose="020B0604020202020204" pitchFamily="34" charset="0"/>
              </a:rPr>
              <a:t>Water capacity of these items can vary from less than 150mm to over one metre in depth. </a:t>
            </a:r>
          </a:p>
          <a:p>
            <a:pPr>
              <a:lnSpc>
                <a:spcPct val="90000"/>
              </a:lnSpc>
            </a:pPr>
            <a:endParaRPr lang="en-GB" sz="800" dirty="0">
              <a:latin typeface="Arial" panose="020B0604020202020204" pitchFamily="34" charset="0"/>
              <a:cs typeface="Arial" panose="020B0604020202020204" pitchFamily="34" charset="0"/>
            </a:endParaRPr>
          </a:p>
          <a:p>
            <a:pPr>
              <a:lnSpc>
                <a:spcPct val="90000"/>
              </a:lnSpc>
            </a:pPr>
            <a:r>
              <a:rPr lang="en-GB" sz="1500" dirty="0">
                <a:latin typeface="Arial" panose="020B0604020202020204" pitchFamily="34" charset="0"/>
                <a:cs typeface="Arial" panose="020B0604020202020204" pitchFamily="34" charset="0"/>
              </a:rPr>
              <a:t>Portable pools pose a serious drowning risk to small children. </a:t>
            </a:r>
          </a:p>
          <a:p>
            <a:pPr>
              <a:lnSpc>
                <a:spcPct val="90000"/>
              </a:lnSpc>
            </a:pPr>
            <a:endParaRPr lang="en-GB" sz="700" dirty="0">
              <a:latin typeface="Arial" panose="020B0604020202020204" pitchFamily="34" charset="0"/>
              <a:cs typeface="Arial" panose="020B0604020202020204" pitchFamily="34" charset="0"/>
            </a:endParaRPr>
          </a:p>
          <a:p>
            <a:pPr>
              <a:lnSpc>
                <a:spcPct val="90000"/>
              </a:lnSpc>
            </a:pPr>
            <a:r>
              <a:rPr lang="en-GB" sz="1500" dirty="0">
                <a:latin typeface="Arial" panose="020B0604020202020204" pitchFamily="34" charset="0"/>
                <a:cs typeface="Arial" panose="020B0604020202020204" pitchFamily="34" charset="0"/>
              </a:rPr>
              <a:t>Portable pools are intended for short term use, and should be emptied after each and every use as children have drowned when this has not occurred.</a:t>
            </a:r>
          </a:p>
          <a:p>
            <a:pPr>
              <a:lnSpc>
                <a:spcPct val="90000"/>
              </a:lnSpc>
            </a:pPr>
            <a:endParaRPr lang="en-GB" sz="700" dirty="0">
              <a:latin typeface="Arial" panose="020B0604020202020204" pitchFamily="34" charset="0"/>
              <a:cs typeface="Arial" panose="020B0604020202020204" pitchFamily="34" charset="0"/>
            </a:endParaRPr>
          </a:p>
          <a:p>
            <a:pPr>
              <a:lnSpc>
                <a:spcPct val="90000"/>
              </a:lnSpc>
            </a:pPr>
            <a:r>
              <a:rPr lang="en-GB" sz="1500" dirty="0">
                <a:latin typeface="Arial" panose="020B0604020202020204" pitchFamily="34" charset="0"/>
                <a:cs typeface="Arial" panose="020B0604020202020204" pitchFamily="34" charset="0"/>
              </a:rPr>
              <a:t>Portable pools deeper than 300mm are required to fenced as per Queensland pool fencing regulations.</a:t>
            </a:r>
          </a:p>
          <a:p>
            <a:pPr>
              <a:lnSpc>
                <a:spcPct val="90000"/>
              </a:lnSpc>
            </a:pPr>
            <a:endParaRPr lang="en-GB" sz="700" dirty="0">
              <a:latin typeface="Arial" panose="020B0604020202020204" pitchFamily="34" charset="0"/>
              <a:cs typeface="Arial" panose="020B0604020202020204" pitchFamily="34" charset="0"/>
            </a:endParaRPr>
          </a:p>
          <a:p>
            <a:pPr>
              <a:lnSpc>
                <a:spcPct val="90000"/>
              </a:lnSpc>
            </a:pPr>
            <a:r>
              <a:rPr lang="en-GB" sz="1500" dirty="0">
                <a:latin typeface="Arial" panose="020B0604020202020204" pitchFamily="34" charset="0"/>
                <a:cs typeface="Arial" panose="020B0604020202020204" pitchFamily="34" charset="0"/>
              </a:rPr>
              <a:t>Australian Consumer Law requires portable pools and their retail packaging to be labelled with warnings drawing attention to drowning hazards and local fencing laws. This is enforced by the Australian Competition and Consumer Commission (ACCC) and State regulators.</a:t>
            </a:r>
          </a:p>
          <a:p>
            <a:pPr marL="0" indent="0">
              <a:lnSpc>
                <a:spcPct val="90000"/>
              </a:lnSpc>
              <a:buNone/>
            </a:pPr>
            <a:endParaRPr lang="en-AU" sz="1500" dirty="0">
              <a:latin typeface="Arial" panose="020B0604020202020204" pitchFamily="34" charset="0"/>
              <a:cs typeface="Arial" panose="020B0604020202020204" pitchFamily="34" charset="0"/>
            </a:endParaRPr>
          </a:p>
        </p:txBody>
      </p:sp>
      <p:pic>
        <p:nvPicPr>
          <p:cNvPr id="7" name="Picture 6" descr="Icon&#10;&#10;Description automatically generated">
            <a:extLst>
              <a:ext uri="{FF2B5EF4-FFF2-40B4-BE49-F238E27FC236}">
                <a16:creationId xmlns:a16="http://schemas.microsoft.com/office/drawing/2014/main" id="{49FC7364-1906-4EEA-A6B4-68A9060B7169}"/>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5140166" y="1248849"/>
            <a:ext cx="863415" cy="863415"/>
          </a:xfrm>
          <a:prstGeom prst="rect">
            <a:avLst/>
          </a:prstGeom>
        </p:spPr>
      </p:pic>
      <p:pic>
        <p:nvPicPr>
          <p:cNvPr id="8" name="Picture 7">
            <a:extLst>
              <a:ext uri="{FF2B5EF4-FFF2-40B4-BE49-F238E27FC236}">
                <a16:creationId xmlns:a16="http://schemas.microsoft.com/office/drawing/2014/main" id="{F813B3AE-3E9D-4FF2-BD2C-66E1051230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96769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7962" y="283266"/>
            <a:ext cx="4368602" cy="1956841"/>
          </a:xfrm>
        </p:spPr>
        <p:txBody>
          <a:bodyPr anchor="b">
            <a:normAutofit/>
          </a:bodyPr>
          <a:lstStyle/>
          <a:p>
            <a:r>
              <a:rPr lang="en-US" sz="5400" dirty="0"/>
              <a:t>Learning outcomes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3850" y="2872899"/>
            <a:ext cx="5400676" cy="3659732"/>
          </a:xfrm>
        </p:spPr>
        <p:txBody>
          <a:bodyPr>
            <a:normAutofit/>
          </a:bodyPr>
          <a:lstStyle/>
          <a:p>
            <a:pPr marL="0" indent="0">
              <a:lnSpc>
                <a:spcPct val="90000"/>
              </a:lnSpc>
              <a:buNone/>
            </a:pPr>
            <a:r>
              <a:rPr lang="en-GB" sz="1500" dirty="0"/>
              <a:t>By the end of this course, you will be able to:</a:t>
            </a:r>
          </a:p>
          <a:p>
            <a:pPr marL="0" indent="0">
              <a:lnSpc>
                <a:spcPct val="90000"/>
              </a:lnSpc>
              <a:buNone/>
            </a:pPr>
            <a:endParaRPr lang="en-GB" sz="400" dirty="0"/>
          </a:p>
          <a:p>
            <a:pPr>
              <a:lnSpc>
                <a:spcPct val="90000"/>
              </a:lnSpc>
            </a:pPr>
            <a:r>
              <a:rPr lang="en-GB" sz="1500" dirty="0"/>
              <a:t>define ‘drowning’ and differentiate between fatal and non-fatal drowning</a:t>
            </a:r>
          </a:p>
          <a:p>
            <a:pPr>
              <a:lnSpc>
                <a:spcPct val="90000"/>
              </a:lnSpc>
            </a:pPr>
            <a:r>
              <a:rPr lang="en-GB" sz="1500" dirty="0"/>
              <a:t>explain the levels of risk, different types of water hazards pose to children depending on their age</a:t>
            </a:r>
          </a:p>
          <a:p>
            <a:pPr>
              <a:lnSpc>
                <a:spcPct val="90000"/>
              </a:lnSpc>
            </a:pPr>
            <a:r>
              <a:rPr lang="en-GB" sz="1500" dirty="0"/>
              <a:t>identify the risk factors that contribute to childhood drownings associated with parents/caregivers, the environment and the child</a:t>
            </a:r>
          </a:p>
          <a:p>
            <a:pPr>
              <a:lnSpc>
                <a:spcPct val="90000"/>
              </a:lnSpc>
            </a:pPr>
            <a:r>
              <a:rPr lang="en-GB" sz="1500" dirty="0"/>
              <a:t>assess the presence of various drowning hazards in and around a home as well as in the community and how to reduce the drowning risk they pose to children</a:t>
            </a:r>
          </a:p>
          <a:p>
            <a:pPr>
              <a:lnSpc>
                <a:spcPct val="90000"/>
              </a:lnSpc>
            </a:pPr>
            <a:r>
              <a:rPr lang="en-GB" sz="1500" dirty="0"/>
              <a:t>utilise a range of resources to increase your understanding of water safety when working with parents and caregivers to reduce drowning risks.</a:t>
            </a:r>
          </a:p>
          <a:p>
            <a:pPr>
              <a:lnSpc>
                <a:spcPct val="90000"/>
              </a:lnSpc>
            </a:pPr>
            <a:endParaRPr lang="en-US" sz="1500" dirty="0"/>
          </a:p>
        </p:txBody>
      </p:sp>
      <p:pic>
        <p:nvPicPr>
          <p:cNvPr id="6" name="Picture 5">
            <a:extLst>
              <a:ext uri="{FF2B5EF4-FFF2-40B4-BE49-F238E27FC236}">
                <a16:creationId xmlns:a16="http://schemas.microsoft.com/office/drawing/2014/main" id="{1EE5DA5A-E804-4FBA-BC5E-587B01729D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0"/>
            <a:ext cx="6093952" cy="6876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5" name="Picture 14" descr="Graphical user interface&#10;&#10;Description automatically generated with low confidence">
            <a:extLst>
              <a:ext uri="{FF2B5EF4-FFF2-40B4-BE49-F238E27FC236}">
                <a16:creationId xmlns:a16="http://schemas.microsoft.com/office/drawing/2014/main" id="{D0763B25-BA37-4398-9185-9F08FED090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4675" y="6317392"/>
            <a:ext cx="1247774" cy="407274"/>
          </a:xfrm>
          <a:prstGeom prst="rect">
            <a:avLst/>
          </a:prstGeom>
        </p:spPr>
      </p:pic>
    </p:spTree>
    <p:extLst>
      <p:ext uri="{BB962C8B-B14F-4D97-AF65-F5344CB8AC3E}">
        <p14:creationId xmlns:p14="http://schemas.microsoft.com/office/powerpoint/2010/main" val="317658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31E0B-33EF-49F2-A38E-FE58B7AE2C54}"/>
              </a:ext>
            </a:extLst>
          </p:cNvPr>
          <p:cNvSpPr>
            <a:spLocks noGrp="1"/>
          </p:cNvSpPr>
          <p:nvPr>
            <p:ph type="title"/>
          </p:nvPr>
        </p:nvSpPr>
        <p:spPr>
          <a:xfrm>
            <a:off x="5297762" y="329184"/>
            <a:ext cx="6251110" cy="1783080"/>
          </a:xfrm>
        </p:spPr>
        <p:txBody>
          <a:bodyPr anchor="b">
            <a:normAutofit/>
          </a:bodyPr>
          <a:lstStyle/>
          <a:p>
            <a:r>
              <a:rPr lang="en-AU" sz="5400"/>
              <a:t>Portable pools</a:t>
            </a:r>
          </a:p>
        </p:txBody>
      </p:sp>
      <p:pic>
        <p:nvPicPr>
          <p:cNvPr id="8" name="Picture 7" descr="A child and a child in a pool&#10;&#10;Description automatically generated with low confidence">
            <a:extLst>
              <a:ext uri="{FF2B5EF4-FFF2-40B4-BE49-F238E27FC236}">
                <a16:creationId xmlns:a16="http://schemas.microsoft.com/office/drawing/2014/main" id="{D1A57627-EAE5-411E-B9E5-5C93E179B7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4657680"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6A8225-DDC1-407A-B8C0-7C738948F4FA}"/>
              </a:ext>
            </a:extLst>
          </p:cNvPr>
          <p:cNvSpPr>
            <a:spLocks noGrp="1"/>
          </p:cNvSpPr>
          <p:nvPr>
            <p:ph idx="1"/>
          </p:nvPr>
        </p:nvSpPr>
        <p:spPr>
          <a:xfrm>
            <a:off x="4812632" y="2479149"/>
            <a:ext cx="6736240" cy="3822192"/>
          </a:xfrm>
        </p:spPr>
        <p:txBody>
          <a:bodyPr>
            <a:normAutofit/>
          </a:bodyPr>
          <a:lstStyle/>
          <a:p>
            <a:pPr marL="0" indent="0">
              <a:lnSpc>
                <a:spcPct val="90000"/>
              </a:lnSpc>
              <a:buNone/>
            </a:pPr>
            <a:r>
              <a:rPr lang="en-GB" sz="1600" dirty="0"/>
              <a:t>To avoid children drowning in portable pools, parents and caregivers should do the following:</a:t>
            </a:r>
          </a:p>
          <a:p>
            <a:pPr marL="0" indent="0">
              <a:lnSpc>
                <a:spcPct val="90000"/>
              </a:lnSpc>
              <a:buNone/>
            </a:pPr>
            <a:endParaRPr lang="en-GB" sz="1100" dirty="0"/>
          </a:p>
          <a:p>
            <a:pPr marL="811213">
              <a:lnSpc>
                <a:spcPct val="90000"/>
              </a:lnSpc>
            </a:pPr>
            <a:r>
              <a:rPr lang="en-GB" sz="1600" dirty="0"/>
              <a:t>Actively supervise children and ensure they are within arm’s reach whenever they are in or around the water.</a:t>
            </a:r>
          </a:p>
          <a:p>
            <a:pPr marL="811213">
              <a:lnSpc>
                <a:spcPct val="90000"/>
              </a:lnSpc>
            </a:pPr>
            <a:r>
              <a:rPr lang="en-GB" sz="1600" dirty="0"/>
              <a:t>Sit in the portable pool with very young children and hold on to them during water play.</a:t>
            </a:r>
          </a:p>
          <a:p>
            <a:pPr marL="811213">
              <a:lnSpc>
                <a:spcPct val="90000"/>
              </a:lnSpc>
            </a:pPr>
            <a:r>
              <a:rPr lang="en-GB" sz="1600" dirty="0"/>
              <a:t>Never rely on older children to supervise younger children, no matter how confident you are in their abilities to supervise and/or swim.</a:t>
            </a:r>
          </a:p>
          <a:p>
            <a:pPr marL="811213">
              <a:lnSpc>
                <a:spcPct val="90000"/>
              </a:lnSpc>
            </a:pPr>
            <a:r>
              <a:rPr lang="en-GB" sz="1600" dirty="0"/>
              <a:t>Ensure all smaller pools are emptied and put away after every use and stored where they will not fill with rain water or water from sprinklers.</a:t>
            </a:r>
          </a:p>
          <a:p>
            <a:pPr marL="811213">
              <a:lnSpc>
                <a:spcPct val="90000"/>
              </a:lnSpc>
            </a:pPr>
            <a:r>
              <a:rPr lang="en-GB" sz="1600" dirty="0"/>
              <a:t>Not exceed the number of adults or children the pool can safely hold. </a:t>
            </a:r>
            <a:endParaRPr lang="en-AU" sz="1600" dirty="0"/>
          </a:p>
        </p:txBody>
      </p:sp>
      <p:pic>
        <p:nvPicPr>
          <p:cNvPr id="14" name="Picture 13">
            <a:extLst>
              <a:ext uri="{FF2B5EF4-FFF2-40B4-BE49-F238E27FC236}">
                <a16:creationId xmlns:a16="http://schemas.microsoft.com/office/drawing/2014/main" id="{B5141BC2-91B5-4FB6-BCDC-394FE56FE9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7761" y="1220724"/>
            <a:ext cx="733204" cy="733204"/>
          </a:xfrm>
          <a:prstGeom prst="rect">
            <a:avLst/>
          </a:prstGeom>
        </p:spPr>
      </p:pic>
      <p:pic>
        <p:nvPicPr>
          <p:cNvPr id="9" name="Picture 8">
            <a:extLst>
              <a:ext uri="{FF2B5EF4-FFF2-40B4-BE49-F238E27FC236}">
                <a16:creationId xmlns:a16="http://schemas.microsoft.com/office/drawing/2014/main" id="{4A436D36-AD8D-4C9F-8956-81F77A6CCC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3676716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26E4C-5DB8-455C-B5B4-14927B611FC3}"/>
              </a:ext>
            </a:extLst>
          </p:cNvPr>
          <p:cNvSpPr>
            <a:spLocks noGrp="1"/>
          </p:cNvSpPr>
          <p:nvPr>
            <p:ph type="title"/>
          </p:nvPr>
        </p:nvSpPr>
        <p:spPr>
          <a:xfrm>
            <a:off x="640080" y="329184"/>
            <a:ext cx="4846320" cy="1783080"/>
          </a:xfrm>
        </p:spPr>
        <p:txBody>
          <a:bodyPr anchor="b">
            <a:normAutofit/>
          </a:bodyPr>
          <a:lstStyle/>
          <a:p>
            <a:r>
              <a:rPr lang="en-AU" sz="5400" dirty="0"/>
              <a:t>Pool toys</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C145BF-AA62-428C-B3AF-A9B972CA2C26}"/>
              </a:ext>
            </a:extLst>
          </p:cNvPr>
          <p:cNvSpPr>
            <a:spLocks noGrp="1"/>
          </p:cNvSpPr>
          <p:nvPr>
            <p:ph idx="1"/>
          </p:nvPr>
        </p:nvSpPr>
        <p:spPr>
          <a:xfrm>
            <a:off x="313944" y="2532888"/>
            <a:ext cx="7080920" cy="3822193"/>
          </a:xfrm>
        </p:spPr>
        <p:txBody>
          <a:bodyPr>
            <a:noAutofit/>
          </a:bodyPr>
          <a:lstStyle/>
          <a:p>
            <a:pPr marL="0" indent="0">
              <a:lnSpc>
                <a:spcPct val="90000"/>
              </a:lnSpc>
              <a:buNone/>
            </a:pPr>
            <a:r>
              <a:rPr lang="en-GB" sz="1600" dirty="0"/>
              <a:t>Pool toys – noodles, ‘floaties’, dive rings, kickboards, beach balls, and so on – are a lot of fun but can pose the following risks to children:</a:t>
            </a:r>
          </a:p>
          <a:p>
            <a:pPr marL="0" indent="0">
              <a:lnSpc>
                <a:spcPct val="90000"/>
              </a:lnSpc>
              <a:buNone/>
            </a:pPr>
            <a:endParaRPr lang="en-GB" sz="1000" dirty="0"/>
          </a:p>
          <a:p>
            <a:pPr marL="717550">
              <a:lnSpc>
                <a:spcPct val="90000"/>
              </a:lnSpc>
            </a:pPr>
            <a:r>
              <a:rPr lang="en-GB" sz="1600" dirty="0"/>
              <a:t>When left in and around the pool, toys attract the attention of children who may try to get through or over a fence, or reach out from the pool edge to try and get the toy.</a:t>
            </a:r>
          </a:p>
          <a:p>
            <a:pPr marL="717550">
              <a:lnSpc>
                <a:spcPct val="90000"/>
              </a:lnSpc>
            </a:pPr>
            <a:endParaRPr lang="en-GB" sz="1000" dirty="0"/>
          </a:p>
          <a:p>
            <a:pPr marL="717550">
              <a:lnSpc>
                <a:spcPct val="90000"/>
              </a:lnSpc>
            </a:pPr>
            <a:r>
              <a:rPr lang="en-GB" sz="1600" dirty="0"/>
              <a:t>Flotation toys can make a child seem more competent in the water, giving parents and caregivers a false sense of security and leading them to a lack of active supervision of the child.</a:t>
            </a:r>
          </a:p>
          <a:p>
            <a:pPr marL="717550">
              <a:lnSpc>
                <a:spcPct val="90000"/>
              </a:lnSpc>
            </a:pPr>
            <a:endParaRPr lang="en-GB" sz="1050" dirty="0"/>
          </a:p>
          <a:p>
            <a:pPr marL="717550">
              <a:lnSpc>
                <a:spcPct val="90000"/>
              </a:lnSpc>
            </a:pPr>
            <a:r>
              <a:rPr lang="en-GB" sz="1600" dirty="0"/>
              <a:t>Inflatable rings can tip upside down, leaving a child head-first in the water, unable to right themselves.</a:t>
            </a:r>
          </a:p>
          <a:p>
            <a:pPr marL="717550">
              <a:lnSpc>
                <a:spcPct val="90000"/>
              </a:lnSpc>
            </a:pPr>
            <a:endParaRPr lang="en-GB" sz="1000" dirty="0"/>
          </a:p>
          <a:p>
            <a:pPr marL="717550">
              <a:lnSpc>
                <a:spcPct val="90000"/>
              </a:lnSpc>
            </a:pPr>
            <a:r>
              <a:rPr lang="en-GB" sz="1600" dirty="0"/>
              <a:t>Inflatable arm bands (‘floaties’) can be of an incorrect size and slip off the child’s arm or be restrictive. They should have at least three compartments and fit snugly to the arm. </a:t>
            </a:r>
          </a:p>
          <a:p>
            <a:pPr marL="0" indent="0">
              <a:lnSpc>
                <a:spcPct val="90000"/>
              </a:lnSpc>
              <a:buNone/>
            </a:pPr>
            <a:endParaRPr lang="en-AU" sz="1600" dirty="0"/>
          </a:p>
        </p:txBody>
      </p:sp>
      <p:pic>
        <p:nvPicPr>
          <p:cNvPr id="5" name="Picture 4" descr="A picture containing yellow, cloth, blue&#10;&#10;Description automatically generated">
            <a:extLst>
              <a:ext uri="{FF2B5EF4-FFF2-40B4-BE49-F238E27FC236}">
                <a16:creationId xmlns:a16="http://schemas.microsoft.com/office/drawing/2014/main" id="{53C4AF13-E996-4EA5-951A-FF683B3BFA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3840" y="538836"/>
            <a:ext cx="4014216" cy="3010662"/>
          </a:xfrm>
          <a:prstGeom prst="rect">
            <a:avLst/>
          </a:prstGeom>
        </p:spPr>
      </p:pic>
      <p:pic>
        <p:nvPicPr>
          <p:cNvPr id="7" name="Picture 6" descr="A picture containing colorful, indoor, sweet, arranged&#10;&#10;Description automatically generated">
            <a:extLst>
              <a:ext uri="{FF2B5EF4-FFF2-40B4-BE49-F238E27FC236}">
                <a16:creationId xmlns:a16="http://schemas.microsoft.com/office/drawing/2014/main" id="{C326CEC4-C67D-424A-A81B-A14DF003AC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0782" y="3966383"/>
            <a:ext cx="3260332" cy="2176272"/>
          </a:xfrm>
          <a:prstGeom prst="rect">
            <a:avLst/>
          </a:prstGeom>
        </p:spPr>
      </p:pic>
      <p:pic>
        <p:nvPicPr>
          <p:cNvPr id="9" name="Graphic 8" descr="Pool Floatie with solid fill">
            <a:extLst>
              <a:ext uri="{FF2B5EF4-FFF2-40B4-BE49-F238E27FC236}">
                <a16:creationId xmlns:a16="http://schemas.microsoft.com/office/drawing/2014/main" id="{43034046-4945-4AC7-9465-9AB34AADC25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3736" y="1273094"/>
            <a:ext cx="766018" cy="766018"/>
          </a:xfrm>
          <a:prstGeom prst="rect">
            <a:avLst/>
          </a:prstGeom>
          <a:effectLst>
            <a:glow rad="101600">
              <a:schemeClr val="accent1">
                <a:satMod val="175000"/>
                <a:alpha val="40000"/>
              </a:schemeClr>
            </a:glow>
          </a:effectLst>
        </p:spPr>
      </p:pic>
      <p:pic>
        <p:nvPicPr>
          <p:cNvPr id="10" name="Picture 9">
            <a:extLst>
              <a:ext uri="{FF2B5EF4-FFF2-40B4-BE49-F238E27FC236}">
                <a16:creationId xmlns:a16="http://schemas.microsoft.com/office/drawing/2014/main" id="{6FCA73C9-0A0D-480A-8E36-17077404B5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8" y="91"/>
            <a:ext cx="12192000" cy="121860"/>
          </a:xfrm>
          <a:prstGeom prst="rect">
            <a:avLst/>
          </a:prstGeom>
        </p:spPr>
      </p:pic>
      <p:pic>
        <p:nvPicPr>
          <p:cNvPr id="11" name="Picture 10">
            <a:extLst>
              <a:ext uri="{FF2B5EF4-FFF2-40B4-BE49-F238E27FC236}">
                <a16:creationId xmlns:a16="http://schemas.microsoft.com/office/drawing/2014/main" id="{EDD44BB5-5C4D-4D06-8900-636378201C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1320050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E8140-7A46-43C9-B74C-41EC5702779E}"/>
              </a:ext>
            </a:extLst>
          </p:cNvPr>
          <p:cNvSpPr>
            <a:spLocks noGrp="1"/>
          </p:cNvSpPr>
          <p:nvPr>
            <p:ph type="title"/>
          </p:nvPr>
        </p:nvSpPr>
        <p:spPr>
          <a:xfrm>
            <a:off x="6513788" y="365125"/>
            <a:ext cx="4840010" cy="1807305"/>
          </a:xfrm>
        </p:spPr>
        <p:txBody>
          <a:bodyPr>
            <a:normAutofit/>
          </a:bodyPr>
          <a:lstStyle/>
          <a:p>
            <a:r>
              <a:rPr lang="en-AU" dirty="0"/>
              <a:t>Pool toys</a:t>
            </a:r>
          </a:p>
        </p:txBody>
      </p:sp>
      <p:pic>
        <p:nvPicPr>
          <p:cNvPr id="5" name="Picture 4" descr="A frisbee in a pool&#10;&#10;Description automatically generated with medium confidence">
            <a:extLst>
              <a:ext uri="{FF2B5EF4-FFF2-40B4-BE49-F238E27FC236}">
                <a16:creationId xmlns:a16="http://schemas.microsoft.com/office/drawing/2014/main" id="{78021FD9-77BE-48E8-BB0E-0362558BE97F}"/>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5EA9DCD-F407-4D7D-8A5D-BB60F3DAB27D}"/>
              </a:ext>
            </a:extLst>
          </p:cNvPr>
          <p:cNvSpPr>
            <a:spLocks noGrp="1"/>
          </p:cNvSpPr>
          <p:nvPr>
            <p:ph idx="1"/>
          </p:nvPr>
        </p:nvSpPr>
        <p:spPr>
          <a:xfrm>
            <a:off x="6096000" y="2189640"/>
            <a:ext cx="5725884" cy="4350532"/>
          </a:xfrm>
        </p:spPr>
        <p:txBody>
          <a:bodyPr>
            <a:normAutofit/>
          </a:bodyPr>
          <a:lstStyle/>
          <a:p>
            <a:pPr marL="0" indent="0">
              <a:lnSpc>
                <a:spcPct val="90000"/>
              </a:lnSpc>
              <a:buNone/>
            </a:pPr>
            <a:r>
              <a:rPr lang="en-GB" sz="1600" dirty="0"/>
              <a:t>Active supervision should be undertaken to ensure children don’t remove their own flotation devices, and to reduce the risks associated with pool toys, parents and caregivers should do the following:</a:t>
            </a:r>
          </a:p>
          <a:p>
            <a:pPr marL="0" indent="0">
              <a:lnSpc>
                <a:spcPct val="90000"/>
              </a:lnSpc>
              <a:buNone/>
            </a:pPr>
            <a:endParaRPr lang="en-GB" sz="800" dirty="0"/>
          </a:p>
          <a:p>
            <a:pPr marL="533400">
              <a:lnSpc>
                <a:spcPct val="90000"/>
              </a:lnSpc>
            </a:pPr>
            <a:r>
              <a:rPr lang="en-GB" sz="1600" dirty="0"/>
              <a:t>Ensure their child is the correct weight and size for a particular pool toy by checking the age and weight range when purchasing.</a:t>
            </a:r>
          </a:p>
          <a:p>
            <a:pPr marL="533400">
              <a:lnSpc>
                <a:spcPct val="90000"/>
              </a:lnSpc>
            </a:pPr>
            <a:r>
              <a:rPr lang="en-GB" sz="1600" dirty="0"/>
              <a:t>Never leave pool toys in the pool.</a:t>
            </a:r>
          </a:p>
          <a:p>
            <a:pPr marL="533400">
              <a:lnSpc>
                <a:spcPct val="90000"/>
              </a:lnSpc>
            </a:pPr>
            <a:r>
              <a:rPr lang="en-GB" sz="1600" dirty="0"/>
              <a:t>Securely store all pool toys and other non-essential equipment out of sight and reach of children.</a:t>
            </a:r>
          </a:p>
          <a:p>
            <a:pPr marL="533400">
              <a:lnSpc>
                <a:spcPct val="90000"/>
              </a:lnSpc>
            </a:pPr>
            <a:r>
              <a:rPr lang="en-GB" sz="1600" dirty="0"/>
              <a:t>Only use pool toys as a last resort to reach a child in trouble. Instead use a reach pole or a personal flotation device for a ‘reach or throw’ rescue.</a:t>
            </a:r>
          </a:p>
          <a:p>
            <a:pPr marL="533400">
              <a:lnSpc>
                <a:spcPct val="90000"/>
              </a:lnSpc>
            </a:pPr>
            <a:r>
              <a:rPr lang="en-GB" sz="1600" dirty="0"/>
              <a:t>Ensure a reach pole or a personal flotation device is stored around the pool for use in a water emergency, particularly if the parent or carer can’t swim. </a:t>
            </a:r>
          </a:p>
          <a:p>
            <a:pPr marL="0" indent="0">
              <a:lnSpc>
                <a:spcPct val="90000"/>
              </a:lnSpc>
              <a:buNone/>
            </a:pPr>
            <a:endParaRPr lang="en-AU" sz="1600" dirty="0"/>
          </a:p>
        </p:txBody>
      </p:sp>
      <p:cxnSp>
        <p:nvCxnSpPr>
          <p:cNvPr id="7" name="Straight Connector 6">
            <a:extLst>
              <a:ext uri="{FF2B5EF4-FFF2-40B4-BE49-F238E27FC236}">
                <a16:creationId xmlns:a16="http://schemas.microsoft.com/office/drawing/2014/main" id="{015A2CE3-0C60-4AF1-A9D9-3D13E387E110}"/>
              </a:ext>
            </a:extLst>
          </p:cNvPr>
          <p:cNvCxnSpPr/>
          <p:nvPr/>
        </p:nvCxnSpPr>
        <p:spPr>
          <a:xfrm>
            <a:off x="6651171" y="1872343"/>
            <a:ext cx="5040086" cy="0"/>
          </a:xfrm>
          <a:prstGeom prst="line">
            <a:avLst/>
          </a:prstGeom>
          <a:ln w="38100"/>
        </p:spPr>
        <p:style>
          <a:lnRef idx="2">
            <a:schemeClr val="accent2"/>
          </a:lnRef>
          <a:fillRef idx="0">
            <a:schemeClr val="accent2"/>
          </a:fillRef>
          <a:effectRef idx="1">
            <a:schemeClr val="accent2"/>
          </a:effectRef>
          <a:fontRef idx="minor">
            <a:schemeClr val="tx1"/>
          </a:fontRef>
        </p:style>
      </p:cxnSp>
      <p:pic>
        <p:nvPicPr>
          <p:cNvPr id="9" name="Graphic 8" descr="Pool Floatie with solid fill">
            <a:extLst>
              <a:ext uri="{FF2B5EF4-FFF2-40B4-BE49-F238E27FC236}">
                <a16:creationId xmlns:a16="http://schemas.microsoft.com/office/drawing/2014/main" id="{C8CD235D-268F-4E46-972B-AE8D4FB3FBB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10993" y="904764"/>
            <a:ext cx="667493" cy="667493"/>
          </a:xfrm>
          <a:prstGeom prst="rect">
            <a:avLst/>
          </a:prstGeom>
          <a:effectLst>
            <a:glow rad="101600">
              <a:schemeClr val="accent1">
                <a:satMod val="175000"/>
                <a:alpha val="40000"/>
              </a:schemeClr>
            </a:glow>
          </a:effectLst>
        </p:spPr>
      </p:pic>
      <p:pic>
        <p:nvPicPr>
          <p:cNvPr id="8" name="Picture 7">
            <a:extLst>
              <a:ext uri="{FF2B5EF4-FFF2-40B4-BE49-F238E27FC236}">
                <a16:creationId xmlns:a16="http://schemas.microsoft.com/office/drawing/2014/main" id="{592663FF-7BB5-4111-AD61-E685FA4EA7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1789087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00EC-0956-4E6C-A055-05D76E2D2C51}"/>
              </a:ext>
            </a:extLst>
          </p:cNvPr>
          <p:cNvSpPr>
            <a:spLocks noGrp="1"/>
          </p:cNvSpPr>
          <p:nvPr>
            <p:ph type="title"/>
          </p:nvPr>
        </p:nvSpPr>
        <p:spPr>
          <a:xfrm>
            <a:off x="4965431" y="629266"/>
            <a:ext cx="6586491" cy="1676603"/>
          </a:xfrm>
        </p:spPr>
        <p:txBody>
          <a:bodyPr>
            <a:normAutofit/>
          </a:bodyPr>
          <a:lstStyle/>
          <a:p>
            <a:r>
              <a:rPr lang="en-AU" sz="5400"/>
              <a:t>Spa pools</a:t>
            </a:r>
          </a:p>
        </p:txBody>
      </p:sp>
      <p:sp>
        <p:nvSpPr>
          <p:cNvPr id="3" name="Content Placeholder 2">
            <a:extLst>
              <a:ext uri="{FF2B5EF4-FFF2-40B4-BE49-F238E27FC236}">
                <a16:creationId xmlns:a16="http://schemas.microsoft.com/office/drawing/2014/main" id="{F3DB6E74-F85C-44EC-A8FB-73E47C8DCE45}"/>
              </a:ext>
            </a:extLst>
          </p:cNvPr>
          <p:cNvSpPr>
            <a:spLocks noGrp="1"/>
          </p:cNvSpPr>
          <p:nvPr>
            <p:ph idx="1"/>
          </p:nvPr>
        </p:nvSpPr>
        <p:spPr>
          <a:xfrm>
            <a:off x="4965431" y="2438400"/>
            <a:ext cx="6586489" cy="3785419"/>
          </a:xfrm>
        </p:spPr>
        <p:txBody>
          <a:bodyPr>
            <a:normAutofit lnSpcReduction="10000"/>
          </a:bodyPr>
          <a:lstStyle/>
          <a:p>
            <a:pPr marL="0" indent="0">
              <a:lnSpc>
                <a:spcPct val="90000"/>
              </a:lnSpc>
              <a:spcAft>
                <a:spcPts val="600"/>
              </a:spcAft>
              <a:buNone/>
            </a:pPr>
            <a:r>
              <a:rPr lang="en-AU" sz="1700" dirty="0">
                <a:latin typeface="Arial" panose="020B0604020202020204" pitchFamily="34" charset="0"/>
                <a:cs typeface="Arial" panose="020B0604020202020204" pitchFamily="34" charset="0"/>
              </a:rPr>
              <a:t>Spa pool owners should have a certified pool inspector check to see if their spa has a cover that is securely fastened so a child cannot get in under it. </a:t>
            </a:r>
          </a:p>
          <a:p>
            <a:pPr marL="0" indent="0">
              <a:lnSpc>
                <a:spcPct val="90000"/>
              </a:lnSpc>
              <a:spcAft>
                <a:spcPts val="600"/>
              </a:spcAft>
              <a:buNone/>
            </a:pPr>
            <a:r>
              <a:rPr lang="en-AU" sz="1700" dirty="0">
                <a:latin typeface="Arial" panose="020B0604020202020204" pitchFamily="34" charset="0"/>
                <a:cs typeface="Arial" panose="020B0604020202020204" pitchFamily="34" charset="0"/>
              </a:rPr>
              <a:t>The inspector should also look for any of the following dangerous features:</a:t>
            </a:r>
          </a:p>
          <a:p>
            <a:pPr marL="692978" lvl="1" indent="-171450">
              <a:lnSpc>
                <a:spcPct val="90000"/>
              </a:lnSpc>
              <a:spcAft>
                <a:spcPts val="600"/>
              </a:spcAft>
              <a:buFont typeface="Arial" panose="020B0604020202020204" pitchFamily="34" charset="0"/>
              <a:buChar char="•"/>
            </a:pPr>
            <a:r>
              <a:rPr lang="en-AU" sz="1700" dirty="0">
                <a:latin typeface="Arial" panose="020B0604020202020204" pitchFamily="34" charset="0"/>
                <a:cs typeface="Arial" panose="020B0604020202020204" pitchFamily="34" charset="0"/>
              </a:rPr>
              <a:t>an open ‘potty’ shaped skimmer box that children or adults can sit on</a:t>
            </a:r>
          </a:p>
          <a:p>
            <a:pPr marL="692978" lvl="1" indent="-171450">
              <a:lnSpc>
                <a:spcPct val="90000"/>
              </a:lnSpc>
              <a:spcAft>
                <a:spcPts val="600"/>
              </a:spcAft>
              <a:buFont typeface="Arial" panose="020B0604020202020204" pitchFamily="34" charset="0"/>
              <a:buChar char="•"/>
            </a:pPr>
            <a:r>
              <a:rPr lang="en-AU" sz="1700" dirty="0">
                <a:latin typeface="Arial" panose="020B0604020202020204" pitchFamily="34" charset="0"/>
                <a:cs typeface="Arial" panose="020B0604020202020204" pitchFamily="34" charset="0"/>
              </a:rPr>
              <a:t>outlets or filters that are open and can trap hair or body parts, causing serious internal injuries </a:t>
            </a:r>
          </a:p>
          <a:p>
            <a:pPr marL="692978" lvl="1" indent="-171450">
              <a:lnSpc>
                <a:spcPct val="90000"/>
              </a:lnSpc>
              <a:spcAft>
                <a:spcPts val="600"/>
              </a:spcAft>
              <a:buFont typeface="Arial" panose="020B0604020202020204" pitchFamily="34" charset="0"/>
              <a:buChar char="•"/>
            </a:pPr>
            <a:r>
              <a:rPr lang="en-AU" sz="1700" dirty="0">
                <a:latin typeface="Arial" panose="020B0604020202020204" pitchFamily="34" charset="0"/>
                <a:cs typeface="Arial" panose="020B0604020202020204" pitchFamily="34" charset="0"/>
              </a:rPr>
              <a:t>single drainage outlets at the bottom of the pool or spa, rather than on the sides </a:t>
            </a:r>
          </a:p>
          <a:p>
            <a:pPr marL="692978" lvl="1" indent="-171450">
              <a:lnSpc>
                <a:spcPct val="90000"/>
              </a:lnSpc>
              <a:spcAft>
                <a:spcPts val="600"/>
              </a:spcAft>
              <a:buFont typeface="Arial" panose="020B0604020202020204" pitchFamily="34" charset="0"/>
              <a:buChar char="•"/>
            </a:pPr>
            <a:r>
              <a:rPr lang="en-AU" sz="1700" dirty="0">
                <a:latin typeface="Arial" panose="020B0604020202020204" pitchFamily="34" charset="0"/>
                <a:cs typeface="Arial" panose="020B0604020202020204" pitchFamily="34" charset="0"/>
              </a:rPr>
              <a:t>outlet and filter covers that can easily come off and give access to filters.</a:t>
            </a:r>
          </a:p>
          <a:p>
            <a:pPr marL="0" indent="0">
              <a:lnSpc>
                <a:spcPct val="90000"/>
              </a:lnSpc>
              <a:buNone/>
            </a:pPr>
            <a:endParaRPr lang="en-AU" sz="1700" dirty="0"/>
          </a:p>
        </p:txBody>
      </p:sp>
      <p:pic>
        <p:nvPicPr>
          <p:cNvPr id="5" name="Picture 4" descr="A picture containing outdoor, bathtub, wood&#10;&#10;Description automatically generated">
            <a:extLst>
              <a:ext uri="{FF2B5EF4-FFF2-40B4-BE49-F238E27FC236}">
                <a16:creationId xmlns:a16="http://schemas.microsoft.com/office/drawing/2014/main" id="{80DA28D1-7747-470D-898F-FA1ED6B415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7" name="Straight Connector 6">
            <a:extLst>
              <a:ext uri="{FF2B5EF4-FFF2-40B4-BE49-F238E27FC236}">
                <a16:creationId xmlns:a16="http://schemas.microsoft.com/office/drawing/2014/main" id="{2133E496-421B-4CF9-9E1C-B48A72692B45}"/>
              </a:ext>
            </a:extLst>
          </p:cNvPr>
          <p:cNvCxnSpPr/>
          <p:nvPr/>
        </p:nvCxnSpPr>
        <p:spPr>
          <a:xfrm>
            <a:off x="5366657" y="2166257"/>
            <a:ext cx="5954486" cy="0"/>
          </a:xfrm>
          <a:prstGeom prst="line">
            <a:avLst/>
          </a:prstGeom>
          <a:ln w="38100"/>
        </p:spPr>
        <p:style>
          <a:lnRef idx="2">
            <a:schemeClr val="accent2"/>
          </a:lnRef>
          <a:fillRef idx="0">
            <a:schemeClr val="accent2"/>
          </a:fillRef>
          <a:effectRef idx="1">
            <a:schemeClr val="accent2"/>
          </a:effectRef>
          <a:fontRef idx="minor">
            <a:schemeClr val="tx1"/>
          </a:fontRef>
        </p:style>
      </p:cxnSp>
      <p:pic>
        <p:nvPicPr>
          <p:cNvPr id="6" name="Picture 5">
            <a:extLst>
              <a:ext uri="{FF2B5EF4-FFF2-40B4-BE49-F238E27FC236}">
                <a16:creationId xmlns:a16="http://schemas.microsoft.com/office/drawing/2014/main" id="{E36A04D0-C5DA-4BF6-B1D8-D67BCB70CB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4230850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DC8DE3-E952-43F3-A799-C198999AFAC8}"/>
              </a:ext>
            </a:extLst>
          </p:cNvPr>
          <p:cNvSpPr>
            <a:spLocks noGrp="1"/>
          </p:cNvSpPr>
          <p:nvPr>
            <p:ph type="title"/>
          </p:nvPr>
        </p:nvSpPr>
        <p:spPr>
          <a:xfrm>
            <a:off x="572493" y="238539"/>
            <a:ext cx="11018520" cy="1187925"/>
          </a:xfrm>
        </p:spPr>
        <p:txBody>
          <a:bodyPr anchor="b">
            <a:normAutofit/>
          </a:bodyPr>
          <a:lstStyle/>
          <a:p>
            <a:r>
              <a:rPr lang="en-AU" sz="5400" dirty="0"/>
              <a:t>Home pools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E561EC-529D-4465-867C-86A6FFC3371E}"/>
              </a:ext>
            </a:extLst>
          </p:cNvPr>
          <p:cNvSpPr>
            <a:spLocks noGrp="1"/>
          </p:cNvSpPr>
          <p:nvPr>
            <p:ph idx="1"/>
          </p:nvPr>
        </p:nvSpPr>
        <p:spPr>
          <a:xfrm>
            <a:off x="572493" y="2071316"/>
            <a:ext cx="6713552" cy="4119172"/>
          </a:xfrm>
        </p:spPr>
        <p:txBody>
          <a:bodyPr anchor="t">
            <a:normAutofit/>
          </a:bodyPr>
          <a:lstStyle/>
          <a:p>
            <a:pPr marL="0" indent="0">
              <a:lnSpc>
                <a:spcPct val="90000"/>
              </a:lnSpc>
              <a:buNone/>
            </a:pPr>
            <a:r>
              <a:rPr lang="en-GB" sz="1800" dirty="0"/>
              <a:t>Queensland Ambulance Service responded to a total of 143 immersion incidents involving a swimming pool during the 2019/2020 period, of which 79 were for children aged between 1 and 4 years of age. </a:t>
            </a:r>
          </a:p>
          <a:p>
            <a:pPr marL="0" indent="0">
              <a:lnSpc>
                <a:spcPct val="90000"/>
              </a:lnSpc>
              <a:buNone/>
            </a:pPr>
            <a:endParaRPr lang="en-GB" sz="1800" dirty="0"/>
          </a:p>
          <a:p>
            <a:pPr marL="0" indent="0">
              <a:lnSpc>
                <a:spcPct val="90000"/>
              </a:lnSpc>
              <a:buNone/>
            </a:pPr>
            <a:r>
              <a:rPr lang="en-GB" sz="1800" dirty="0"/>
              <a:t>During the past five years, 40% of all drowning related deaths for children occurred in a private swimming pool. Six of these children will have fatally drowned. Pool fencing laws are aimed at preventing these drowning events. </a:t>
            </a:r>
          </a:p>
          <a:p>
            <a:pPr marL="0" indent="0">
              <a:lnSpc>
                <a:spcPct val="90000"/>
              </a:lnSpc>
              <a:buNone/>
            </a:pPr>
            <a:endParaRPr lang="en-GB" sz="1800" dirty="0"/>
          </a:p>
          <a:p>
            <a:pPr marL="0" indent="0">
              <a:lnSpc>
                <a:spcPct val="90000"/>
              </a:lnSpc>
              <a:buNone/>
            </a:pPr>
            <a:r>
              <a:rPr lang="en-GB" sz="1800" dirty="0"/>
              <a:t>A child is three times more likely to drown in an unfenced swimming pool, or a pool that has access from the house, than a pool fenced on four sides. </a:t>
            </a:r>
          </a:p>
          <a:p>
            <a:pPr marL="0" indent="0">
              <a:lnSpc>
                <a:spcPct val="90000"/>
              </a:lnSpc>
              <a:buNone/>
            </a:pPr>
            <a:endParaRPr lang="en-GB" sz="1800" dirty="0"/>
          </a:p>
        </p:txBody>
      </p:sp>
      <p:pic>
        <p:nvPicPr>
          <p:cNvPr id="7" name="Picture 6">
            <a:extLst>
              <a:ext uri="{FF2B5EF4-FFF2-40B4-BE49-F238E27FC236}">
                <a16:creationId xmlns:a16="http://schemas.microsoft.com/office/drawing/2014/main" id="{8A8288D7-4FBD-48E8-815C-F93BCB97EA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pic>
        <p:nvPicPr>
          <p:cNvPr id="6" name="Picture 5">
            <a:extLst>
              <a:ext uri="{FF2B5EF4-FFF2-40B4-BE49-F238E27FC236}">
                <a16:creationId xmlns:a16="http://schemas.microsoft.com/office/drawing/2014/main" id="{BACEECF0-B376-426C-ACE7-B45BC0C849C1}"/>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990806" y="557339"/>
            <a:ext cx="938463" cy="938463"/>
          </a:xfrm>
          <a:prstGeom prst="rect">
            <a:avLst/>
          </a:prstGeom>
          <a:ln>
            <a:noFill/>
          </a:ln>
        </p:spPr>
      </p:pic>
      <p:pic>
        <p:nvPicPr>
          <p:cNvPr id="8" name="Picture 7" descr="A swimming pool with trees in the background&#10;&#10;Description automatically generated with medium confidence">
            <a:extLst>
              <a:ext uri="{FF2B5EF4-FFF2-40B4-BE49-F238E27FC236}">
                <a16:creationId xmlns:a16="http://schemas.microsoft.com/office/drawing/2014/main" id="{181B9497-811B-4B09-A250-5D93D9BC0CD7}"/>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7722626" y="2071316"/>
            <a:ext cx="3728537" cy="3744072"/>
          </a:xfrm>
          <a:prstGeom prst="rect">
            <a:avLst/>
          </a:prstGeom>
        </p:spPr>
      </p:pic>
    </p:spTree>
    <p:extLst>
      <p:ext uri="{BB962C8B-B14F-4D97-AF65-F5344CB8AC3E}">
        <p14:creationId xmlns:p14="http://schemas.microsoft.com/office/powerpoint/2010/main" val="337183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D2E76-326A-4862-B082-1BB9C31817F2}"/>
              </a:ext>
            </a:extLst>
          </p:cNvPr>
          <p:cNvSpPr>
            <a:spLocks noGrp="1"/>
          </p:cNvSpPr>
          <p:nvPr>
            <p:ph type="title"/>
          </p:nvPr>
        </p:nvSpPr>
        <p:spPr>
          <a:xfrm>
            <a:off x="1270090" y="134741"/>
            <a:ext cx="4818888" cy="851263"/>
          </a:xfrm>
        </p:spPr>
        <p:txBody>
          <a:bodyPr anchor="b">
            <a:normAutofit fontScale="90000"/>
          </a:bodyPr>
          <a:lstStyle/>
          <a:p>
            <a:r>
              <a:rPr lang="en-AU" sz="5400" dirty="0"/>
              <a:t>Home pools</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1CDA80C-1E0F-4655-973D-A1EEC295CCCE}"/>
              </a:ext>
            </a:extLst>
          </p:cNvPr>
          <p:cNvSpPr>
            <a:spLocks noGrp="1"/>
          </p:cNvSpPr>
          <p:nvPr>
            <p:ph idx="1"/>
          </p:nvPr>
        </p:nvSpPr>
        <p:spPr>
          <a:xfrm>
            <a:off x="630935" y="2660904"/>
            <a:ext cx="6673379" cy="3547872"/>
          </a:xfrm>
        </p:spPr>
        <p:txBody>
          <a:bodyPr anchor="t">
            <a:normAutofit lnSpcReduction="10000"/>
          </a:bodyPr>
          <a:lstStyle/>
          <a:p>
            <a:pPr marL="0" indent="0">
              <a:lnSpc>
                <a:spcPct val="90000"/>
              </a:lnSpc>
              <a:spcAft>
                <a:spcPts val="600"/>
              </a:spcAft>
              <a:buNone/>
            </a:pPr>
            <a:r>
              <a:rPr lang="en-AU" sz="1600" dirty="0">
                <a:latin typeface="Arial" panose="020B0604020202020204" pitchFamily="34" charset="0"/>
                <a:cs typeface="Arial" panose="020B0604020202020204" pitchFamily="34" charset="0"/>
              </a:rPr>
              <a:t>The Home Pool Safety Checklist noted above features eight sections:</a:t>
            </a:r>
          </a:p>
          <a:p>
            <a:pPr marL="692978" lvl="1" indent="-171450">
              <a:lnSpc>
                <a:spcPct val="90000"/>
              </a:lnSpc>
              <a:spcAft>
                <a:spcPts val="600"/>
              </a:spcAft>
              <a:buFont typeface="Arial" panose="020B0604020202020204" pitchFamily="34" charset="0"/>
              <a:buChar char="•"/>
            </a:pPr>
            <a:r>
              <a:rPr lang="en-AU" sz="1600" dirty="0">
                <a:latin typeface="Arial" panose="020B0604020202020204" pitchFamily="34" charset="0"/>
                <a:cs typeface="Arial" panose="020B0604020202020204" pitchFamily="34" charset="0"/>
              </a:rPr>
              <a:t>swimming pool gate</a:t>
            </a:r>
          </a:p>
          <a:p>
            <a:pPr marL="692978" lvl="1" indent="-171450">
              <a:lnSpc>
                <a:spcPct val="90000"/>
              </a:lnSpc>
              <a:spcAft>
                <a:spcPts val="600"/>
              </a:spcAft>
              <a:buFont typeface="Arial" panose="020B0604020202020204" pitchFamily="34" charset="0"/>
              <a:buChar char="•"/>
            </a:pPr>
            <a:r>
              <a:rPr lang="en-AU" sz="1600" dirty="0">
                <a:latin typeface="Arial" panose="020B0604020202020204" pitchFamily="34" charset="0"/>
                <a:cs typeface="Arial" panose="020B0604020202020204" pitchFamily="34" charset="0"/>
              </a:rPr>
              <a:t>swimming pool fence</a:t>
            </a:r>
          </a:p>
          <a:p>
            <a:pPr marL="692978" lvl="1" indent="-171450">
              <a:lnSpc>
                <a:spcPct val="90000"/>
              </a:lnSpc>
              <a:spcAft>
                <a:spcPts val="600"/>
              </a:spcAft>
              <a:buFont typeface="Arial" panose="020B0604020202020204" pitchFamily="34" charset="0"/>
              <a:buChar char="•"/>
            </a:pPr>
            <a:r>
              <a:rPr lang="en-AU" sz="1600" dirty="0">
                <a:latin typeface="Arial" panose="020B0604020202020204" pitchFamily="34" charset="0"/>
                <a:cs typeface="Arial" panose="020B0604020202020204" pitchFamily="34" charset="0"/>
              </a:rPr>
              <a:t>around the swimming pool fence</a:t>
            </a:r>
          </a:p>
          <a:p>
            <a:pPr marL="692978" lvl="1" indent="-171450">
              <a:lnSpc>
                <a:spcPct val="90000"/>
              </a:lnSpc>
              <a:spcAft>
                <a:spcPts val="600"/>
              </a:spcAft>
              <a:buFont typeface="Arial" panose="020B0604020202020204" pitchFamily="34" charset="0"/>
              <a:buChar char="•"/>
            </a:pPr>
            <a:r>
              <a:rPr lang="en-AU" sz="1600" dirty="0">
                <a:latin typeface="Arial" panose="020B0604020202020204" pitchFamily="34" charset="0"/>
                <a:cs typeface="Arial" panose="020B0604020202020204" pitchFamily="34" charset="0"/>
              </a:rPr>
              <a:t>supervision </a:t>
            </a:r>
          </a:p>
          <a:p>
            <a:pPr marL="692978" lvl="1" indent="-171450">
              <a:lnSpc>
                <a:spcPct val="90000"/>
              </a:lnSpc>
              <a:spcAft>
                <a:spcPts val="600"/>
              </a:spcAft>
              <a:buFont typeface="Arial" panose="020B0604020202020204" pitchFamily="34" charset="0"/>
              <a:buChar char="•"/>
            </a:pPr>
            <a:r>
              <a:rPr lang="en-AU" sz="1600" dirty="0">
                <a:latin typeface="Arial" panose="020B0604020202020204" pitchFamily="34" charset="0"/>
                <a:cs typeface="Arial" panose="020B0604020202020204" pitchFamily="34" charset="0"/>
              </a:rPr>
              <a:t>pump, grates and suction </a:t>
            </a:r>
          </a:p>
          <a:p>
            <a:pPr marL="692978" lvl="1" indent="-171450">
              <a:lnSpc>
                <a:spcPct val="90000"/>
              </a:lnSpc>
              <a:spcAft>
                <a:spcPts val="600"/>
              </a:spcAft>
              <a:buFont typeface="Arial" panose="020B0604020202020204" pitchFamily="34" charset="0"/>
              <a:buChar char="•"/>
            </a:pPr>
            <a:r>
              <a:rPr lang="en-AU" sz="1600" dirty="0">
                <a:latin typeface="Arial" panose="020B0604020202020204" pitchFamily="34" charset="0"/>
                <a:cs typeface="Arial" panose="020B0604020202020204" pitchFamily="34" charset="0"/>
              </a:rPr>
              <a:t>emergency preparation </a:t>
            </a:r>
          </a:p>
          <a:p>
            <a:pPr marL="692978" lvl="1" indent="-171450">
              <a:lnSpc>
                <a:spcPct val="90000"/>
              </a:lnSpc>
              <a:spcAft>
                <a:spcPts val="600"/>
              </a:spcAft>
              <a:buFont typeface="Arial" panose="020B0604020202020204" pitchFamily="34" charset="0"/>
              <a:buChar char="•"/>
            </a:pPr>
            <a:r>
              <a:rPr lang="en-AU" sz="1600" dirty="0">
                <a:latin typeface="Arial" panose="020B0604020202020204" pitchFamily="34" charset="0"/>
                <a:cs typeface="Arial" panose="020B0604020202020204" pitchFamily="34" charset="0"/>
              </a:rPr>
              <a:t>chemicals </a:t>
            </a:r>
          </a:p>
          <a:p>
            <a:pPr marL="692978" lvl="1" indent="-171450">
              <a:lnSpc>
                <a:spcPct val="90000"/>
              </a:lnSpc>
              <a:spcAft>
                <a:spcPts val="600"/>
              </a:spcAft>
              <a:buFont typeface="Arial" panose="020B0604020202020204" pitchFamily="34" charset="0"/>
              <a:buChar char="•"/>
            </a:pPr>
            <a:r>
              <a:rPr lang="en-AU" sz="1600" dirty="0">
                <a:latin typeface="Arial" panose="020B0604020202020204" pitchFamily="34" charset="0"/>
                <a:cs typeface="Arial" panose="020B0604020202020204" pitchFamily="34" charset="0"/>
              </a:rPr>
              <a:t>electricity. </a:t>
            </a:r>
          </a:p>
          <a:p>
            <a:pPr marL="0" indent="0">
              <a:lnSpc>
                <a:spcPct val="90000"/>
              </a:lnSpc>
              <a:spcAft>
                <a:spcPts val="600"/>
              </a:spcAft>
              <a:buNone/>
            </a:pPr>
            <a:r>
              <a:rPr lang="en-AU" sz="1600" dirty="0">
                <a:latin typeface="Arial" panose="020B0604020202020204" pitchFamily="34" charset="0"/>
                <a:cs typeface="Arial" panose="020B0604020202020204" pitchFamily="34" charset="0"/>
              </a:rPr>
              <a:t>This checklist does not substitute for a formal pool inspection (mandatory in Queensland).</a:t>
            </a:r>
            <a:endParaRPr lang="en-AU" sz="1600" dirty="0"/>
          </a:p>
        </p:txBody>
      </p:sp>
      <p:pic>
        <p:nvPicPr>
          <p:cNvPr id="15" name="Picture 14">
            <a:extLst>
              <a:ext uri="{FF2B5EF4-FFF2-40B4-BE49-F238E27FC236}">
                <a16:creationId xmlns:a16="http://schemas.microsoft.com/office/drawing/2014/main" id="{BC110DAB-640F-4F2C-B69F-6F5E9151FA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5819" y="560372"/>
            <a:ext cx="3946321" cy="5577840"/>
          </a:xfrm>
          <a:prstGeom prst="rect">
            <a:avLst/>
          </a:prstGeom>
          <a:ln>
            <a:noFill/>
          </a:ln>
          <a:effectLst>
            <a:outerShdw blurRad="292100" dist="139700" dir="2700000" algn="tl" rotWithShape="0">
              <a:srgbClr val="333333">
                <a:alpha val="65000"/>
              </a:srgbClr>
            </a:outerShdw>
          </a:effectLst>
        </p:spPr>
      </p:pic>
      <p:sp>
        <p:nvSpPr>
          <p:cNvPr id="26" name="Rectangle 25">
            <a:extLst>
              <a:ext uri="{FF2B5EF4-FFF2-40B4-BE49-F238E27FC236}">
                <a16:creationId xmlns:a16="http://schemas.microsoft.com/office/drawing/2014/main" id="{74D6ACF2-E403-4C40-A1A5-7AC7E878183F}"/>
              </a:ext>
            </a:extLst>
          </p:cNvPr>
          <p:cNvSpPr/>
          <p:nvPr/>
        </p:nvSpPr>
        <p:spPr>
          <a:xfrm>
            <a:off x="313006" y="1134486"/>
            <a:ext cx="6991308" cy="107379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dirty="0"/>
          </a:p>
        </p:txBody>
      </p:sp>
      <p:pic>
        <p:nvPicPr>
          <p:cNvPr id="28" name="Graphic 27" descr="Open book outline">
            <a:extLst>
              <a:ext uri="{FF2B5EF4-FFF2-40B4-BE49-F238E27FC236}">
                <a16:creationId xmlns:a16="http://schemas.microsoft.com/office/drawing/2014/main" id="{1541C867-3CE4-4DA1-97B7-27B142391BB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2841" y="1249874"/>
            <a:ext cx="777885" cy="715674"/>
          </a:xfrm>
          <a:prstGeom prst="rect">
            <a:avLst/>
          </a:prstGeom>
        </p:spPr>
      </p:pic>
      <p:sp>
        <p:nvSpPr>
          <p:cNvPr id="30" name="TextBox 29">
            <a:extLst>
              <a:ext uri="{FF2B5EF4-FFF2-40B4-BE49-F238E27FC236}">
                <a16:creationId xmlns:a16="http://schemas.microsoft.com/office/drawing/2014/main" id="{EAD27811-7E40-4C20-B190-C8EE0FF55FF7}"/>
              </a:ext>
            </a:extLst>
          </p:cNvPr>
          <p:cNvSpPr txBox="1"/>
          <p:nvPr/>
        </p:nvSpPr>
        <p:spPr>
          <a:xfrm>
            <a:off x="1270090" y="1150115"/>
            <a:ext cx="5870939" cy="1003929"/>
          </a:xfrm>
          <a:prstGeom prst="rect">
            <a:avLst/>
          </a:prstGeom>
          <a:noFill/>
        </p:spPr>
        <p:txBody>
          <a:bodyPr wrap="square" rtlCol="0">
            <a:spAutoFit/>
          </a:bodyPr>
          <a:lstStyle/>
          <a:p>
            <a:pPr lvl="0">
              <a:lnSpc>
                <a:spcPts val="1800"/>
              </a:lnSpc>
              <a:spcBef>
                <a:spcPts val="600"/>
              </a:spcBef>
              <a:spcAft>
                <a:spcPts val="600"/>
              </a:spcAft>
            </a:pPr>
            <a:r>
              <a:rPr lang="en-AU" sz="1400" dirty="0">
                <a:solidFill>
                  <a:srgbClr val="404040"/>
                </a:solidFill>
                <a:latin typeface="Arial" panose="020B0604020202020204" pitchFamily="34" charset="0"/>
                <a:cs typeface="Arial" panose="020B0604020202020204" pitchFamily="34" charset="0"/>
              </a:rPr>
              <a:t>Pool owners can conduct a self-assessment of their home pool and its surroundings to ensure it is safe by accessing the </a:t>
            </a:r>
            <a:r>
              <a:rPr lang="en-AU" sz="1400" dirty="0">
                <a:solidFill>
                  <a:schemeClr val="accent5"/>
                </a:solidFill>
                <a:latin typeface="Arial" panose="020B0604020202020204" pitchFamily="34" charset="0"/>
                <a:cs typeface="Arial" panose="020B0604020202020204" pitchFamily="34" charset="0"/>
                <a:hlinkClick r:id="rId6"/>
              </a:rPr>
              <a:t>Home Pool Safety Checklist </a:t>
            </a:r>
            <a:r>
              <a:rPr lang="en-AU" sz="1400" dirty="0">
                <a:solidFill>
                  <a:srgbClr val="404040"/>
                </a:solidFill>
                <a:latin typeface="Arial" panose="020B0604020202020204" pitchFamily="34" charset="0"/>
                <a:cs typeface="Arial" panose="020B0604020202020204" pitchFamily="34" charset="0"/>
              </a:rPr>
              <a:t>available on the Royal Life Saving Australia’s website or as an app for smart phones</a:t>
            </a:r>
            <a:r>
              <a:rPr lang="en-AU" sz="1400" dirty="0">
                <a:solidFill>
                  <a:schemeClr val="bg1">
                    <a:lumMod val="50000"/>
                  </a:schemeClr>
                </a:solidFill>
                <a:latin typeface="Arial" panose="020B0604020202020204" pitchFamily="34" charset="0"/>
                <a:cs typeface="Arial" panose="020B0604020202020204" pitchFamily="34" charset="0"/>
              </a:rPr>
              <a:t>.</a:t>
            </a:r>
            <a:endParaRPr lang="en-AU" sz="1400" dirty="0"/>
          </a:p>
        </p:txBody>
      </p:sp>
      <p:pic>
        <p:nvPicPr>
          <p:cNvPr id="10" name="Picture 9">
            <a:extLst>
              <a:ext uri="{FF2B5EF4-FFF2-40B4-BE49-F238E27FC236}">
                <a16:creationId xmlns:a16="http://schemas.microsoft.com/office/drawing/2014/main" id="{9697A0C9-2164-45F6-B3BC-60CDCE7FFC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pic>
        <p:nvPicPr>
          <p:cNvPr id="11" name="Picture 10">
            <a:extLst>
              <a:ext uri="{FF2B5EF4-FFF2-40B4-BE49-F238E27FC236}">
                <a16:creationId xmlns:a16="http://schemas.microsoft.com/office/drawing/2014/main" id="{292E5AB3-3362-46B0-972B-B0D40E24618A}"/>
              </a:ext>
            </a:extLst>
          </p:cNvPr>
          <p:cNvPicPr>
            <a:picLocks noChangeAspect="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630935" y="161772"/>
            <a:ext cx="938463" cy="938463"/>
          </a:xfrm>
          <a:prstGeom prst="rect">
            <a:avLst/>
          </a:prstGeom>
          <a:ln>
            <a:noFill/>
          </a:ln>
        </p:spPr>
      </p:pic>
    </p:spTree>
    <p:extLst>
      <p:ext uri="{BB962C8B-B14F-4D97-AF65-F5344CB8AC3E}">
        <p14:creationId xmlns:p14="http://schemas.microsoft.com/office/powerpoint/2010/main" val="2388943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1DF46-1825-4928-BFD1-46B21F1D63E5}"/>
              </a:ext>
            </a:extLst>
          </p:cNvPr>
          <p:cNvSpPr>
            <a:spLocks noGrp="1"/>
          </p:cNvSpPr>
          <p:nvPr>
            <p:ph type="title"/>
          </p:nvPr>
        </p:nvSpPr>
        <p:spPr>
          <a:xfrm>
            <a:off x="838200" y="365125"/>
            <a:ext cx="10515600" cy="1325563"/>
          </a:xfrm>
        </p:spPr>
        <p:txBody>
          <a:bodyPr>
            <a:normAutofit/>
          </a:bodyPr>
          <a:lstStyle/>
          <a:p>
            <a:r>
              <a:rPr lang="en-AU" sz="5400" dirty="0"/>
              <a:t>Home pools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4B6636-9D1D-4362-AA82-B3D766BCE8B9}"/>
              </a:ext>
            </a:extLst>
          </p:cNvPr>
          <p:cNvSpPr>
            <a:spLocks noGrp="1"/>
          </p:cNvSpPr>
          <p:nvPr>
            <p:ph idx="1"/>
          </p:nvPr>
        </p:nvSpPr>
        <p:spPr>
          <a:xfrm>
            <a:off x="3929268" y="1929384"/>
            <a:ext cx="7593695" cy="4251960"/>
          </a:xfrm>
        </p:spPr>
        <p:txBody>
          <a:bodyPr>
            <a:normAutofit/>
          </a:bodyPr>
          <a:lstStyle/>
          <a:p>
            <a:pPr marL="0" indent="0">
              <a:lnSpc>
                <a:spcPct val="90000"/>
              </a:lnSpc>
              <a:spcAft>
                <a:spcPts val="600"/>
              </a:spcAft>
              <a:buNone/>
            </a:pPr>
            <a:r>
              <a:rPr lang="en-AU" sz="1600" dirty="0">
                <a:latin typeface="Arial" panose="020B0604020202020204" pitchFamily="34" charset="0"/>
                <a:cs typeface="Arial" panose="020B0604020202020204" pitchFamily="34" charset="0"/>
              </a:rPr>
              <a:t>In essence, the pool laws in Queensland require the following:</a:t>
            </a:r>
          </a:p>
          <a:p>
            <a:pPr marL="292928" indent="-171450">
              <a:lnSpc>
                <a:spcPct val="900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All pools must have a sturdy well-maintained fence and gate which self-closes and self-latches.</a:t>
            </a:r>
          </a:p>
          <a:p>
            <a:pPr marL="292928" indent="-171450">
              <a:lnSpc>
                <a:spcPct val="900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The pool gate should open outwards away from the pool so children are less likely to slip in unnoticed behind a parent or caregiver when they enter the pool area. A gate that opens outward is more difficult to open, particularly if a child positioned a chair in front of it to access the gate latch.</a:t>
            </a:r>
          </a:p>
          <a:p>
            <a:pPr marL="292928" indent="-171450">
              <a:lnSpc>
                <a:spcPct val="900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Pools should have fences on all four sides and not allow access directly from the house. Children have drowned by crawling through a cat/dog flap into the pool area.</a:t>
            </a:r>
          </a:p>
          <a:p>
            <a:pPr marL="292928" indent="-171450">
              <a:lnSpc>
                <a:spcPct val="900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All climbable objects such as barbecues, outdoor furniture, toys and plant pots need to be kept away from pool fences.</a:t>
            </a:r>
          </a:p>
          <a:p>
            <a:pPr marL="292928" indent="-171450">
              <a:lnSpc>
                <a:spcPct val="900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A cardiopulmonary resuscitation (CPR) sign should be displayed prominently in all pool areas and kept in good condition, current and readable.</a:t>
            </a:r>
          </a:p>
          <a:p>
            <a:pPr marL="292928" indent="-171450">
              <a:lnSpc>
                <a:spcPct val="900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Pool gates must never be propped open and must close securely every time to keep children out of the pool when a parent or caregiver is not present.</a:t>
            </a:r>
          </a:p>
          <a:p>
            <a:pPr marL="292928" indent="-171450">
              <a:lnSpc>
                <a:spcPct val="900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Pool gates can be fitted with alarms which provide an alert if someone has entered the pool area, or if the gate has been propped open. </a:t>
            </a:r>
          </a:p>
        </p:txBody>
      </p:sp>
      <p:pic>
        <p:nvPicPr>
          <p:cNvPr id="6" name="Picture 5">
            <a:extLst>
              <a:ext uri="{FF2B5EF4-FFF2-40B4-BE49-F238E27FC236}">
                <a16:creationId xmlns:a16="http://schemas.microsoft.com/office/drawing/2014/main" id="{27E270C9-4EEF-488A-B065-76DB9D655F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pic>
        <p:nvPicPr>
          <p:cNvPr id="7" name="Picture 6">
            <a:extLst>
              <a:ext uri="{FF2B5EF4-FFF2-40B4-BE49-F238E27FC236}">
                <a16:creationId xmlns:a16="http://schemas.microsoft.com/office/drawing/2014/main" id="{F4F2AC3F-B2B6-4096-A07F-A4339ABDE3E5}"/>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990806" y="557339"/>
            <a:ext cx="938463" cy="938463"/>
          </a:xfrm>
          <a:prstGeom prst="rect">
            <a:avLst/>
          </a:prstGeom>
          <a:ln>
            <a:noFill/>
          </a:ln>
        </p:spPr>
      </p:pic>
      <p:pic>
        <p:nvPicPr>
          <p:cNvPr id="5" name="Picture 4">
            <a:extLst>
              <a:ext uri="{FF2B5EF4-FFF2-40B4-BE49-F238E27FC236}">
                <a16:creationId xmlns:a16="http://schemas.microsoft.com/office/drawing/2014/main" id="{C4AC60AB-DE7D-4C9B-B682-E857FA31D3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9036" y="1947672"/>
            <a:ext cx="2979432" cy="3972942"/>
          </a:xfrm>
          <a:prstGeom prst="rect">
            <a:avLst/>
          </a:prstGeom>
        </p:spPr>
      </p:pic>
    </p:spTree>
    <p:extLst>
      <p:ext uri="{BB962C8B-B14F-4D97-AF65-F5344CB8AC3E}">
        <p14:creationId xmlns:p14="http://schemas.microsoft.com/office/powerpoint/2010/main" val="2613779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E1198-4745-4E2C-A0F9-16E2B709FCB0}"/>
              </a:ext>
            </a:extLst>
          </p:cNvPr>
          <p:cNvSpPr>
            <a:spLocks noGrp="1"/>
          </p:cNvSpPr>
          <p:nvPr>
            <p:ph type="title"/>
          </p:nvPr>
        </p:nvSpPr>
        <p:spPr>
          <a:xfrm>
            <a:off x="1428117" y="311287"/>
            <a:ext cx="4368602" cy="1956841"/>
          </a:xfrm>
        </p:spPr>
        <p:txBody>
          <a:bodyPr anchor="b">
            <a:normAutofit/>
          </a:bodyPr>
          <a:lstStyle/>
          <a:p>
            <a:r>
              <a:rPr lang="en-AU" sz="5400" dirty="0"/>
              <a:t>Home pools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808C41-95AC-498D-8468-EDE459694B6C}"/>
              </a:ext>
            </a:extLst>
          </p:cNvPr>
          <p:cNvSpPr>
            <a:spLocks noGrp="1"/>
          </p:cNvSpPr>
          <p:nvPr>
            <p:ph idx="1"/>
          </p:nvPr>
        </p:nvSpPr>
        <p:spPr>
          <a:xfrm>
            <a:off x="174811" y="2872899"/>
            <a:ext cx="6037729" cy="3320668"/>
          </a:xfrm>
        </p:spPr>
        <p:txBody>
          <a:bodyPr>
            <a:normAutofit/>
          </a:bodyPr>
          <a:lstStyle/>
          <a:p>
            <a:pPr marL="0" indent="0">
              <a:lnSpc>
                <a:spcPct val="90000"/>
              </a:lnSpc>
              <a:buNone/>
            </a:pPr>
            <a:r>
              <a:rPr lang="en-AU" sz="1800" dirty="0"/>
              <a:t>RSL Australia identifies 4 key actions for keeping children safe around water:</a:t>
            </a:r>
          </a:p>
          <a:p>
            <a:pPr>
              <a:lnSpc>
                <a:spcPct val="90000"/>
              </a:lnSpc>
            </a:pPr>
            <a:endParaRPr lang="en-AU" sz="1400" dirty="0"/>
          </a:p>
          <a:p>
            <a:pPr marL="171450" indent="-171450">
              <a:lnSpc>
                <a:spcPct val="90000"/>
              </a:lnSpc>
              <a:buFont typeface="Arial" panose="020B0604020202020204" pitchFamily="34" charset="0"/>
              <a:buChar char="•"/>
            </a:pPr>
            <a:r>
              <a:rPr lang="en-AU" sz="1800" b="1" dirty="0"/>
              <a:t>Supervise</a:t>
            </a:r>
            <a:r>
              <a:rPr lang="en-AU" sz="1800" dirty="0"/>
              <a:t> – Actively supervise children around water</a:t>
            </a:r>
          </a:p>
          <a:p>
            <a:pPr marL="171450" indent="-171450">
              <a:lnSpc>
                <a:spcPct val="90000"/>
              </a:lnSpc>
              <a:buFont typeface="Arial" panose="020B0604020202020204" pitchFamily="34" charset="0"/>
              <a:buChar char="•"/>
            </a:pPr>
            <a:endParaRPr lang="en-AU" sz="1800" dirty="0"/>
          </a:p>
          <a:p>
            <a:pPr marL="171450" indent="-171450">
              <a:lnSpc>
                <a:spcPct val="90000"/>
              </a:lnSpc>
              <a:buFont typeface="Arial" panose="020B0604020202020204" pitchFamily="34" charset="0"/>
              <a:buChar char="•"/>
            </a:pPr>
            <a:r>
              <a:rPr lang="en-AU" sz="1800" b="1" dirty="0"/>
              <a:t>Restrict</a:t>
            </a:r>
            <a:r>
              <a:rPr lang="en-AU" sz="1800" dirty="0"/>
              <a:t> – Restrict children’s access to water</a:t>
            </a:r>
          </a:p>
          <a:p>
            <a:pPr marL="0" indent="0">
              <a:lnSpc>
                <a:spcPct val="90000"/>
              </a:lnSpc>
              <a:buNone/>
            </a:pPr>
            <a:endParaRPr lang="en-AU" sz="1800" dirty="0"/>
          </a:p>
          <a:p>
            <a:pPr marL="171450" indent="-171450">
              <a:lnSpc>
                <a:spcPct val="90000"/>
              </a:lnSpc>
              <a:buFont typeface="Arial" panose="020B0604020202020204" pitchFamily="34" charset="0"/>
              <a:buChar char="•"/>
            </a:pPr>
            <a:r>
              <a:rPr lang="en-AU" sz="1800" b="1" dirty="0"/>
              <a:t>Teach</a:t>
            </a:r>
            <a:r>
              <a:rPr lang="en-AU" sz="1800" dirty="0"/>
              <a:t> – teach children water safety skills</a:t>
            </a:r>
          </a:p>
          <a:p>
            <a:pPr marL="171450" indent="-171450">
              <a:lnSpc>
                <a:spcPct val="90000"/>
              </a:lnSpc>
              <a:buFont typeface="Arial" panose="020B0604020202020204" pitchFamily="34" charset="0"/>
              <a:buChar char="•"/>
            </a:pPr>
            <a:endParaRPr lang="en-AU" sz="1800" dirty="0"/>
          </a:p>
          <a:p>
            <a:pPr marL="171450" indent="-171450">
              <a:lnSpc>
                <a:spcPct val="90000"/>
              </a:lnSpc>
              <a:buFont typeface="Arial" panose="020B0604020202020204" pitchFamily="34" charset="0"/>
              <a:buChar char="•"/>
            </a:pPr>
            <a:r>
              <a:rPr lang="en-AU" sz="1800" b="1" dirty="0"/>
              <a:t>Respond </a:t>
            </a:r>
            <a:r>
              <a:rPr lang="en-AU" sz="1800" dirty="0"/>
              <a:t>– Learn how to respond in the case of an emergency</a:t>
            </a:r>
          </a:p>
        </p:txBody>
      </p:sp>
      <p:pic>
        <p:nvPicPr>
          <p:cNvPr id="5" name="Picture 4" descr="A picture containing sport, water sport, outdoor, swimming&#10;&#10;Description automatically generated">
            <a:extLst>
              <a:ext uri="{FF2B5EF4-FFF2-40B4-BE49-F238E27FC236}">
                <a16:creationId xmlns:a16="http://schemas.microsoft.com/office/drawing/2014/main" id="{409187E5-4834-4CCA-B1CC-95B6B1A880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6333565" y="0"/>
            <a:ext cx="585843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9" name="Picture 8">
            <a:extLst>
              <a:ext uri="{FF2B5EF4-FFF2-40B4-BE49-F238E27FC236}">
                <a16:creationId xmlns:a16="http://schemas.microsoft.com/office/drawing/2014/main" id="{C0573269-9C8C-4493-883D-70FBBEAB8DA3}"/>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439250" y="1380914"/>
            <a:ext cx="938463" cy="938463"/>
          </a:xfrm>
          <a:prstGeom prst="rect">
            <a:avLst/>
          </a:prstGeom>
          <a:ln>
            <a:noFill/>
          </a:ln>
        </p:spPr>
      </p:pic>
    </p:spTree>
    <p:extLst>
      <p:ext uri="{BB962C8B-B14F-4D97-AF65-F5344CB8AC3E}">
        <p14:creationId xmlns:p14="http://schemas.microsoft.com/office/powerpoint/2010/main" val="1336512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FC0A9-D479-473B-A57F-B33D6A9C0BBB}"/>
              </a:ext>
            </a:extLst>
          </p:cNvPr>
          <p:cNvSpPr>
            <a:spLocks noGrp="1"/>
          </p:cNvSpPr>
          <p:nvPr>
            <p:ph type="title"/>
          </p:nvPr>
        </p:nvSpPr>
        <p:spPr>
          <a:xfrm>
            <a:off x="6739128" y="638089"/>
            <a:ext cx="4818888" cy="1476801"/>
          </a:xfrm>
        </p:spPr>
        <p:txBody>
          <a:bodyPr anchor="b">
            <a:normAutofit/>
          </a:bodyPr>
          <a:lstStyle/>
          <a:p>
            <a:pPr>
              <a:lnSpc>
                <a:spcPct val="90000"/>
              </a:lnSpc>
            </a:pPr>
            <a:r>
              <a:rPr lang="en-AU" sz="4200"/>
              <a:t>Drowning hazards away from home</a:t>
            </a:r>
          </a:p>
        </p:txBody>
      </p:sp>
      <p:pic>
        <p:nvPicPr>
          <p:cNvPr id="5" name="Picture 4" descr="A picture containing text, toy&#10;&#10;Description automatically generated">
            <a:extLst>
              <a:ext uri="{FF2B5EF4-FFF2-40B4-BE49-F238E27FC236}">
                <a16:creationId xmlns:a16="http://schemas.microsoft.com/office/drawing/2014/main" id="{3E2D6D0C-D64A-4DC3-BD9F-A09196A30EF9}"/>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30936" y="935155"/>
            <a:ext cx="5458968" cy="4987690"/>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AEF003-F55C-49E5-B512-171E12E9F776}"/>
              </a:ext>
            </a:extLst>
          </p:cNvPr>
          <p:cNvSpPr>
            <a:spLocks noGrp="1"/>
          </p:cNvSpPr>
          <p:nvPr>
            <p:ph idx="1"/>
          </p:nvPr>
        </p:nvSpPr>
        <p:spPr>
          <a:xfrm>
            <a:off x="6739128" y="2664886"/>
            <a:ext cx="4818888" cy="3550789"/>
          </a:xfrm>
        </p:spPr>
        <p:txBody>
          <a:bodyPr anchor="t">
            <a:normAutofit/>
          </a:bodyPr>
          <a:lstStyle/>
          <a:p>
            <a:pPr marL="0" indent="0">
              <a:buNone/>
            </a:pPr>
            <a:r>
              <a:rPr lang="en-AU" sz="2200" dirty="0"/>
              <a:t>When away from the home, it is as equally important to be aware of the drowning hazards for children and young people.</a:t>
            </a:r>
          </a:p>
          <a:p>
            <a:pPr marL="0" indent="0">
              <a:buNone/>
            </a:pPr>
            <a:endParaRPr lang="en-AU" sz="2200" dirty="0"/>
          </a:p>
          <a:p>
            <a:pPr marL="0" indent="0">
              <a:buNone/>
            </a:pPr>
            <a:r>
              <a:rPr lang="en-AU" sz="2200" dirty="0"/>
              <a:t>We will now look at the drowning hazards away from home.</a:t>
            </a:r>
          </a:p>
        </p:txBody>
      </p:sp>
    </p:spTree>
    <p:extLst>
      <p:ext uri="{BB962C8B-B14F-4D97-AF65-F5344CB8AC3E}">
        <p14:creationId xmlns:p14="http://schemas.microsoft.com/office/powerpoint/2010/main" val="215686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wimming pool with a slide&#10;&#10;Description automatically generated with low confidence">
            <a:extLst>
              <a:ext uri="{FF2B5EF4-FFF2-40B4-BE49-F238E27FC236}">
                <a16:creationId xmlns:a16="http://schemas.microsoft.com/office/drawing/2014/main" id="{D10B4986-0A54-4F53-9074-77A4362E09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C9B7CE-C489-4538-B686-1A8D1887DC25}"/>
              </a:ext>
            </a:extLst>
          </p:cNvPr>
          <p:cNvSpPr>
            <a:spLocks noGrp="1"/>
          </p:cNvSpPr>
          <p:nvPr>
            <p:ph type="title"/>
          </p:nvPr>
        </p:nvSpPr>
        <p:spPr>
          <a:xfrm>
            <a:off x="371094" y="1161288"/>
            <a:ext cx="3438144" cy="1124712"/>
          </a:xfrm>
        </p:spPr>
        <p:txBody>
          <a:bodyPr anchor="b">
            <a:normAutofit/>
          </a:bodyPr>
          <a:lstStyle/>
          <a:p>
            <a:r>
              <a:rPr lang="en-AU" sz="4000" dirty="0"/>
              <a:t>Public pools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FC77BDD-ECB7-4CD4-A402-57420D1F7DA9}"/>
              </a:ext>
            </a:extLst>
          </p:cNvPr>
          <p:cNvSpPr>
            <a:spLocks noGrp="1"/>
          </p:cNvSpPr>
          <p:nvPr>
            <p:ph idx="1"/>
          </p:nvPr>
        </p:nvSpPr>
        <p:spPr>
          <a:xfrm>
            <a:off x="424815" y="2885068"/>
            <a:ext cx="4747686" cy="2841089"/>
          </a:xfrm>
        </p:spPr>
        <p:txBody>
          <a:bodyPr anchor="t">
            <a:normAutofit fontScale="92500" lnSpcReduction="20000"/>
          </a:bodyPr>
          <a:lstStyle/>
          <a:p>
            <a:r>
              <a:rPr lang="en-AU" sz="2000" dirty="0"/>
              <a:t>Public pools are high-risk drowning areas for children. </a:t>
            </a:r>
          </a:p>
          <a:p>
            <a:endParaRPr lang="en-AU" sz="2000" dirty="0"/>
          </a:p>
          <a:p>
            <a:r>
              <a:rPr lang="en-AU" sz="2000" dirty="0"/>
              <a:t>Children aged 5 to 9 years have the highest fatal drowning rates </a:t>
            </a:r>
          </a:p>
          <a:p>
            <a:endParaRPr lang="en-AU" sz="2000" dirty="0"/>
          </a:p>
          <a:p>
            <a:r>
              <a:rPr lang="en-AU" sz="2000" dirty="0"/>
              <a:t>A lack of direct supervision by a parent or caregiver is believed to be a contributing factor in 70% of all drowning deaths at public pools. </a:t>
            </a:r>
          </a:p>
          <a:p>
            <a:endParaRPr lang="en-AU" sz="2000" dirty="0"/>
          </a:p>
        </p:txBody>
      </p:sp>
    </p:spTree>
    <p:extLst>
      <p:ext uri="{BB962C8B-B14F-4D97-AF65-F5344CB8AC3E}">
        <p14:creationId xmlns:p14="http://schemas.microsoft.com/office/powerpoint/2010/main" val="341211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686AF-C61F-472A-848A-A9D600FCF751}"/>
              </a:ext>
            </a:extLst>
          </p:cNvPr>
          <p:cNvSpPr>
            <a:spLocks noGrp="1"/>
          </p:cNvSpPr>
          <p:nvPr>
            <p:ph type="title"/>
          </p:nvPr>
        </p:nvSpPr>
        <p:spPr>
          <a:xfrm>
            <a:off x="5297762" y="791061"/>
            <a:ext cx="6251110" cy="1213659"/>
          </a:xfrm>
        </p:spPr>
        <p:txBody>
          <a:bodyPr anchor="b">
            <a:normAutofit/>
          </a:bodyPr>
          <a:lstStyle/>
          <a:p>
            <a:r>
              <a:rPr lang="en-AU" sz="5400" dirty="0"/>
              <a:t>What is drowning?</a:t>
            </a:r>
          </a:p>
        </p:txBody>
      </p:sp>
      <p:pic>
        <p:nvPicPr>
          <p:cNvPr id="5" name="Picture 4" descr="A person jumping into the water&#10;&#10;Description automatically generated with low confidence">
            <a:extLst>
              <a:ext uri="{FF2B5EF4-FFF2-40B4-BE49-F238E27FC236}">
                <a16:creationId xmlns:a16="http://schemas.microsoft.com/office/drawing/2014/main" id="{4F4DD46F-6CFF-4396-AF6D-4F1004C37B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2BD644-09D5-4ABF-A365-557FC550B872}"/>
              </a:ext>
            </a:extLst>
          </p:cNvPr>
          <p:cNvSpPr>
            <a:spLocks noGrp="1"/>
          </p:cNvSpPr>
          <p:nvPr>
            <p:ph idx="1"/>
          </p:nvPr>
        </p:nvSpPr>
        <p:spPr>
          <a:xfrm>
            <a:off x="5297762" y="2675001"/>
            <a:ext cx="6251110" cy="3515487"/>
          </a:xfrm>
        </p:spPr>
        <p:txBody>
          <a:bodyPr>
            <a:normAutofit/>
          </a:bodyPr>
          <a:lstStyle/>
          <a:p>
            <a:r>
              <a:rPr lang="en-GB" sz="2200" dirty="0"/>
              <a:t>Drowning is the process of experiencing respiratory impairment from submersion/immersion in liquid. </a:t>
            </a:r>
          </a:p>
          <a:p>
            <a:pPr marL="0" indent="0">
              <a:buNone/>
            </a:pPr>
            <a:r>
              <a:rPr lang="en-GB" sz="1400" dirty="0"/>
              <a:t>      (World Health Organisation 2021)</a:t>
            </a:r>
          </a:p>
          <a:p>
            <a:endParaRPr lang="en-GB" sz="2200" dirty="0"/>
          </a:p>
          <a:p>
            <a:r>
              <a:rPr lang="en-GB" sz="2200" dirty="0"/>
              <a:t>There are 2 outcomes from drowning : </a:t>
            </a:r>
          </a:p>
          <a:p>
            <a:pPr lvl="1"/>
            <a:r>
              <a:rPr lang="en-GB" sz="2200" dirty="0"/>
              <a:t> fatal drowning - </a:t>
            </a:r>
            <a:r>
              <a:rPr lang="en-GB" sz="2000" dirty="0"/>
              <a:t>death</a:t>
            </a:r>
          </a:p>
          <a:p>
            <a:pPr lvl="1"/>
            <a:r>
              <a:rPr lang="en-GB" sz="2000" dirty="0"/>
              <a:t> non- fatal drowning </a:t>
            </a:r>
          </a:p>
          <a:p>
            <a:pPr lvl="2"/>
            <a:r>
              <a:rPr lang="en-GB" sz="1600" dirty="0"/>
              <a:t>morbidity </a:t>
            </a:r>
            <a:r>
              <a:rPr lang="en-GB" sz="1200" i="1" dirty="0"/>
              <a:t>(suffers ongoing medical conditions)</a:t>
            </a:r>
          </a:p>
          <a:p>
            <a:pPr lvl="2"/>
            <a:r>
              <a:rPr lang="en-GB" sz="1600" dirty="0"/>
              <a:t> no morbidity</a:t>
            </a:r>
          </a:p>
          <a:p>
            <a:endParaRPr lang="en-AU" sz="2200" dirty="0"/>
          </a:p>
        </p:txBody>
      </p:sp>
      <p:pic>
        <p:nvPicPr>
          <p:cNvPr id="8" name="Picture 7" descr="Graphical user interface&#10;&#10;Description automatically generated with low confidence">
            <a:extLst>
              <a:ext uri="{FF2B5EF4-FFF2-40B4-BE49-F238E27FC236}">
                <a16:creationId xmlns:a16="http://schemas.microsoft.com/office/drawing/2014/main" id="{0D438C60-388F-490C-BC67-972A035359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4675" y="6317392"/>
            <a:ext cx="1247774" cy="407274"/>
          </a:xfrm>
          <a:prstGeom prst="rect">
            <a:avLst/>
          </a:prstGeom>
        </p:spPr>
      </p:pic>
    </p:spTree>
    <p:extLst>
      <p:ext uri="{BB962C8B-B14F-4D97-AF65-F5344CB8AC3E}">
        <p14:creationId xmlns:p14="http://schemas.microsoft.com/office/powerpoint/2010/main" val="2899433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9CF3B-F883-4947-BE4D-C5A0112FDEF5}"/>
              </a:ext>
            </a:extLst>
          </p:cNvPr>
          <p:cNvSpPr>
            <a:spLocks noGrp="1"/>
          </p:cNvSpPr>
          <p:nvPr>
            <p:ph type="title"/>
          </p:nvPr>
        </p:nvSpPr>
        <p:spPr/>
        <p:txBody>
          <a:bodyPr/>
          <a:lstStyle/>
          <a:p>
            <a:r>
              <a:rPr lang="en-AU" dirty="0"/>
              <a:t>Public pools</a:t>
            </a:r>
          </a:p>
        </p:txBody>
      </p:sp>
      <p:sp>
        <p:nvSpPr>
          <p:cNvPr id="4" name="Rectangle 3">
            <a:extLst>
              <a:ext uri="{FF2B5EF4-FFF2-40B4-BE49-F238E27FC236}">
                <a16:creationId xmlns:a16="http://schemas.microsoft.com/office/drawing/2014/main" id="{3A3E246F-3F7E-462B-90F4-5EEB4D3CB93E}"/>
              </a:ext>
            </a:extLst>
          </p:cNvPr>
          <p:cNvSpPr/>
          <p:nvPr/>
        </p:nvSpPr>
        <p:spPr>
          <a:xfrm>
            <a:off x="900752" y="2996363"/>
            <a:ext cx="10681648" cy="80554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75A6A34C-356F-43B3-B989-F8CBC3E421A1}"/>
              </a:ext>
            </a:extLst>
          </p:cNvPr>
          <p:cNvSpPr>
            <a:spLocks noGrp="1"/>
          </p:cNvSpPr>
          <p:nvPr>
            <p:ph idx="1"/>
          </p:nvPr>
        </p:nvSpPr>
        <p:spPr>
          <a:xfrm>
            <a:off x="609600" y="1538923"/>
            <a:ext cx="10972800" cy="4525963"/>
          </a:xfrm>
        </p:spPr>
        <p:txBody>
          <a:bodyPr/>
          <a:lstStyle/>
          <a:p>
            <a:pPr>
              <a:lnSpc>
                <a:spcPts val="1800"/>
              </a:lnSpc>
              <a:spcBef>
                <a:spcPts val="600"/>
              </a:spcBef>
              <a:spcAft>
                <a:spcPts val="600"/>
              </a:spcAft>
            </a:pPr>
            <a:r>
              <a:rPr lang="en-AU" sz="1600" dirty="0">
                <a:solidFill>
                  <a:srgbClr val="404040"/>
                </a:solidFill>
              </a:rPr>
              <a:t>Parents and caregivers can reduce the risk of drowning at public pools by:</a:t>
            </a:r>
          </a:p>
          <a:p>
            <a:pPr marL="692978" lvl="1" indent="-171450">
              <a:lnSpc>
                <a:spcPts val="1800"/>
              </a:lnSpc>
              <a:spcBef>
                <a:spcPts val="600"/>
              </a:spcBef>
              <a:buFont typeface="Arial" panose="020B0604020202020204" pitchFamily="34" charset="0"/>
              <a:buChar char="•"/>
            </a:pPr>
            <a:r>
              <a:rPr lang="en-AU" sz="1600" dirty="0">
                <a:solidFill>
                  <a:srgbClr val="404040"/>
                </a:solidFill>
              </a:rPr>
              <a:t>providing the children in their care with active supervision, children need </a:t>
            </a:r>
            <a:r>
              <a:rPr lang="en-AU" sz="1600" b="1" dirty="0">
                <a:solidFill>
                  <a:srgbClr val="404040"/>
                </a:solidFill>
              </a:rPr>
              <a:t>‘all of your attention all of the time’</a:t>
            </a:r>
            <a:endParaRPr lang="en-AU" sz="1600" dirty="0">
              <a:solidFill>
                <a:srgbClr val="404040"/>
              </a:solidFill>
            </a:endParaRPr>
          </a:p>
          <a:p>
            <a:pPr marL="692978" lvl="1" indent="-171450">
              <a:lnSpc>
                <a:spcPts val="1800"/>
              </a:lnSpc>
              <a:spcBef>
                <a:spcPts val="600"/>
              </a:spcBef>
              <a:buFont typeface="Arial" panose="020B0604020202020204" pitchFamily="34" charset="0"/>
              <a:buChar char="•"/>
            </a:pPr>
            <a:r>
              <a:rPr lang="en-AU" sz="1600" dirty="0">
                <a:solidFill>
                  <a:srgbClr val="404040"/>
                </a:solidFill>
              </a:rPr>
              <a:t>remaining responsible for the wellbeing and safety of the children in their care - lifeguards are not babysitters</a:t>
            </a:r>
          </a:p>
          <a:p>
            <a:pPr marL="692978" lvl="1" indent="-171450">
              <a:lnSpc>
                <a:spcPts val="1800"/>
              </a:lnSpc>
              <a:spcBef>
                <a:spcPts val="600"/>
              </a:spcBef>
              <a:buFont typeface="Arial" panose="020B0604020202020204" pitchFamily="34" charset="0"/>
              <a:buChar char="•"/>
            </a:pPr>
            <a:r>
              <a:rPr lang="en-AU" sz="1600" dirty="0">
                <a:solidFill>
                  <a:srgbClr val="404040"/>
                </a:solidFill>
              </a:rPr>
              <a:t>never leaving children unsupervised or in the care of older children</a:t>
            </a:r>
          </a:p>
          <a:p>
            <a:pPr marL="457200" lvl="1" indent="0">
              <a:lnSpc>
                <a:spcPts val="1800"/>
              </a:lnSpc>
              <a:spcBef>
                <a:spcPts val="600"/>
              </a:spcBef>
              <a:buNone/>
            </a:pPr>
            <a:endParaRPr lang="en-AU" sz="1600" dirty="0">
              <a:solidFill>
                <a:srgbClr val="404040"/>
              </a:solidFill>
            </a:endParaRPr>
          </a:p>
          <a:p>
            <a:pPr marL="457200" lvl="1" indent="0">
              <a:lnSpc>
                <a:spcPts val="1800"/>
              </a:lnSpc>
              <a:spcBef>
                <a:spcPts val="600"/>
              </a:spcBef>
              <a:buNone/>
            </a:pPr>
            <a:r>
              <a:rPr lang="en-AU" sz="1600" dirty="0">
                <a:solidFill>
                  <a:schemeClr val="bg1"/>
                </a:solidFill>
              </a:rPr>
              <a:t>Note: children in the care of the Director-General (on a child protection order) must be supervised by a person 18 years or older at all times, regardless of their age or public pool rules</a:t>
            </a:r>
          </a:p>
          <a:p>
            <a:pPr lvl="1">
              <a:lnSpc>
                <a:spcPts val="1800"/>
              </a:lnSpc>
              <a:spcBef>
                <a:spcPts val="600"/>
              </a:spcBef>
            </a:pPr>
            <a:endParaRPr lang="en-AU" sz="1600" dirty="0">
              <a:solidFill>
                <a:srgbClr val="404040"/>
              </a:solidFill>
            </a:endParaRPr>
          </a:p>
          <a:p>
            <a:pPr marL="692978" lvl="1" indent="-171450">
              <a:lnSpc>
                <a:spcPts val="1800"/>
              </a:lnSpc>
              <a:spcBef>
                <a:spcPts val="600"/>
              </a:spcBef>
              <a:buFont typeface="Arial" panose="020B0604020202020204" pitchFamily="34" charset="0"/>
              <a:buChar char="•"/>
            </a:pPr>
            <a:r>
              <a:rPr lang="en-AU" sz="1600" dirty="0">
                <a:solidFill>
                  <a:srgbClr val="404040"/>
                </a:solidFill>
              </a:rPr>
              <a:t>always being in the water and within arm’s reach for 0-5 year old's and non-swimmers</a:t>
            </a:r>
          </a:p>
          <a:p>
            <a:pPr marL="692978" lvl="1" indent="-171450">
              <a:lnSpc>
                <a:spcPts val="1800"/>
              </a:lnSpc>
              <a:spcBef>
                <a:spcPts val="600"/>
              </a:spcBef>
              <a:buFont typeface="Arial" panose="020B0604020202020204" pitchFamily="34" charset="0"/>
              <a:buChar char="•"/>
            </a:pPr>
            <a:r>
              <a:rPr lang="en-AU" sz="1600" dirty="0">
                <a:solidFill>
                  <a:srgbClr val="404040"/>
                </a:solidFill>
              </a:rPr>
              <a:t>engaging with the child such as playing with them or talking to them while swimming</a:t>
            </a:r>
          </a:p>
          <a:p>
            <a:pPr marL="692978" lvl="1" indent="-171450">
              <a:lnSpc>
                <a:spcPts val="1800"/>
              </a:lnSpc>
              <a:spcBef>
                <a:spcPts val="600"/>
              </a:spcBef>
              <a:buFont typeface="Arial" panose="020B0604020202020204" pitchFamily="34" charset="0"/>
              <a:buChar char="•"/>
            </a:pPr>
            <a:r>
              <a:rPr lang="en-AU" sz="1600" dirty="0">
                <a:solidFill>
                  <a:srgbClr val="404040"/>
                </a:solidFill>
              </a:rPr>
              <a:t>getting dressed into swimwear prior to entering the pool area to reduce the need to leave children unattended to go and change.</a:t>
            </a:r>
          </a:p>
          <a:p>
            <a:pPr marL="0" indent="0">
              <a:buNone/>
            </a:pPr>
            <a:endParaRPr lang="en-AU" dirty="0"/>
          </a:p>
        </p:txBody>
      </p:sp>
      <p:pic>
        <p:nvPicPr>
          <p:cNvPr id="5" name="Picture 4" descr="A picture containing text, electronics, picture frame, computer&#10;&#10;Description automatically generated">
            <a:extLst>
              <a:ext uri="{FF2B5EF4-FFF2-40B4-BE49-F238E27FC236}">
                <a16:creationId xmlns:a16="http://schemas.microsoft.com/office/drawing/2014/main" id="{DF7011D6-B214-497A-A474-7AD3AF294338}"/>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601661" y="701674"/>
            <a:ext cx="778103" cy="45908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3406908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8D77CD-3257-467C-B9D4-2CA5EB43D527}"/>
              </a:ext>
            </a:extLst>
          </p:cNvPr>
          <p:cNvSpPr>
            <a:spLocks noGrp="1"/>
          </p:cNvSpPr>
          <p:nvPr>
            <p:ph type="title"/>
          </p:nvPr>
        </p:nvSpPr>
        <p:spPr>
          <a:xfrm>
            <a:off x="838200" y="365125"/>
            <a:ext cx="10515600" cy="1325563"/>
          </a:xfrm>
        </p:spPr>
        <p:txBody>
          <a:bodyPr>
            <a:normAutofit/>
          </a:bodyPr>
          <a:lstStyle/>
          <a:p>
            <a:r>
              <a:rPr lang="en-AU" sz="5400" dirty="0"/>
              <a:t>Public pools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AE8D1B-5DB0-480F-8476-CE77A476F09A}"/>
              </a:ext>
            </a:extLst>
          </p:cNvPr>
          <p:cNvSpPr>
            <a:spLocks noGrp="1"/>
          </p:cNvSpPr>
          <p:nvPr>
            <p:ph idx="1"/>
          </p:nvPr>
        </p:nvSpPr>
        <p:spPr>
          <a:xfrm>
            <a:off x="838200" y="2155610"/>
            <a:ext cx="8044543" cy="2424902"/>
          </a:xfrm>
        </p:spPr>
        <p:txBody>
          <a:bodyPr>
            <a:normAutofit fontScale="85000" lnSpcReduction="10000"/>
          </a:bodyPr>
          <a:lstStyle/>
          <a:p>
            <a:pPr marL="0" indent="0">
              <a:buNone/>
            </a:pPr>
            <a:r>
              <a:rPr lang="en-GB" sz="2400" dirty="0"/>
              <a:t>Note: Children aged 6–10 years old require active supervision, so parents or caregivers must be prepared to enter the water with children in this age group.</a:t>
            </a:r>
          </a:p>
          <a:p>
            <a:pPr marL="0" indent="0">
              <a:buNone/>
            </a:pPr>
            <a:endParaRPr lang="en-GB" sz="1200" dirty="0"/>
          </a:p>
          <a:p>
            <a:pPr marL="0" indent="0">
              <a:buNone/>
            </a:pPr>
            <a:r>
              <a:rPr lang="en-GB" sz="2400" dirty="0"/>
              <a:t>For children aged 11–14 years, it is recommended that parents or caregivers regularly check on their activities in and around water by physically going to their location, as this age group is still at risk of drowning despite having a higher degree of independence.</a:t>
            </a:r>
          </a:p>
          <a:p>
            <a:pPr marL="0" indent="0">
              <a:buNone/>
            </a:pPr>
            <a:endParaRPr lang="en-AU" sz="2400" dirty="0"/>
          </a:p>
        </p:txBody>
      </p:sp>
      <p:sp>
        <p:nvSpPr>
          <p:cNvPr id="7" name="Rectangle 6">
            <a:extLst>
              <a:ext uri="{FF2B5EF4-FFF2-40B4-BE49-F238E27FC236}">
                <a16:creationId xmlns:a16="http://schemas.microsoft.com/office/drawing/2014/main" id="{F635DC96-9816-42D8-A08A-5878BEDDAAEC}"/>
              </a:ext>
            </a:extLst>
          </p:cNvPr>
          <p:cNvSpPr/>
          <p:nvPr/>
        </p:nvSpPr>
        <p:spPr>
          <a:xfrm>
            <a:off x="838200" y="4790560"/>
            <a:ext cx="7206550" cy="1151865"/>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dirty="0"/>
          </a:p>
        </p:txBody>
      </p:sp>
      <p:pic>
        <p:nvPicPr>
          <p:cNvPr id="9" name="Graphic 8" descr="Open book outline">
            <a:extLst>
              <a:ext uri="{FF2B5EF4-FFF2-40B4-BE49-F238E27FC236}">
                <a16:creationId xmlns:a16="http://schemas.microsoft.com/office/drawing/2014/main" id="{48EE13EB-58B3-413E-BFE0-822A4DEAE8D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2722" y="4974078"/>
            <a:ext cx="710963" cy="784830"/>
          </a:xfrm>
          <a:prstGeom prst="rect">
            <a:avLst/>
          </a:prstGeom>
        </p:spPr>
      </p:pic>
      <p:sp>
        <p:nvSpPr>
          <p:cNvPr id="6" name="TextBox 5">
            <a:extLst>
              <a:ext uri="{FF2B5EF4-FFF2-40B4-BE49-F238E27FC236}">
                <a16:creationId xmlns:a16="http://schemas.microsoft.com/office/drawing/2014/main" id="{9955FCEB-5D7A-4C7A-976B-A7723610CC9A}"/>
              </a:ext>
            </a:extLst>
          </p:cNvPr>
          <p:cNvSpPr txBox="1"/>
          <p:nvPr/>
        </p:nvSpPr>
        <p:spPr>
          <a:xfrm>
            <a:off x="2118207" y="4962075"/>
            <a:ext cx="5543497" cy="784830"/>
          </a:xfrm>
          <a:prstGeom prst="rect">
            <a:avLst/>
          </a:prstGeom>
          <a:noFill/>
        </p:spPr>
        <p:txBody>
          <a:bodyPr wrap="square" rtlCol="0">
            <a:spAutoFit/>
          </a:bodyPr>
          <a:lstStyle/>
          <a:p>
            <a:pPr lvl="0">
              <a:lnSpc>
                <a:spcPts val="1800"/>
              </a:lnSpc>
              <a:spcBef>
                <a:spcPts val="600"/>
              </a:spcBef>
              <a:spcAft>
                <a:spcPts val="600"/>
              </a:spcAft>
            </a:pPr>
            <a:r>
              <a:rPr lang="en-AU" dirty="0">
                <a:solidFill>
                  <a:srgbClr val="404040"/>
                </a:solidFill>
              </a:rPr>
              <a:t>Visit the Royal Life Saving Australia’s webpage</a:t>
            </a:r>
            <a:r>
              <a:rPr lang="en-AU" dirty="0"/>
              <a:t>, </a:t>
            </a:r>
            <a:r>
              <a:rPr lang="en-AU" dirty="0">
                <a:solidFill>
                  <a:schemeClr val="accent5"/>
                </a:solidFill>
                <a:hlinkClick r:id="rId5">
                  <a:extLst>
                    <a:ext uri="{A12FA001-AC4F-418D-AE19-62706E023703}">
                      <ahyp:hlinkClr xmlns:ahyp="http://schemas.microsoft.com/office/drawing/2018/hyperlinkcolor" val="tx"/>
                    </a:ext>
                  </a:extLst>
                </a:hlinkClick>
              </a:rPr>
              <a:t>Keep Watch at Public Pools</a:t>
            </a:r>
            <a:r>
              <a:rPr lang="en-AU" dirty="0"/>
              <a:t>, </a:t>
            </a:r>
            <a:r>
              <a:rPr lang="en-AU" dirty="0">
                <a:solidFill>
                  <a:srgbClr val="404040"/>
                </a:solidFill>
              </a:rPr>
              <a:t>for more information and resources promoting water safety at public pools. </a:t>
            </a:r>
          </a:p>
        </p:txBody>
      </p:sp>
      <p:pic>
        <p:nvPicPr>
          <p:cNvPr id="11" name="Picture 10" descr="A picture containing text, electronics, picture frame, computer&#10;&#10;Description automatically generated">
            <a:extLst>
              <a:ext uri="{FF2B5EF4-FFF2-40B4-BE49-F238E27FC236}">
                <a16:creationId xmlns:a16="http://schemas.microsoft.com/office/drawing/2014/main" id="{A3BF9EDE-49E2-436D-9A08-A93991BAAB70}"/>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3144460" y="869809"/>
            <a:ext cx="778103" cy="459081"/>
          </a:xfrm>
          <a:prstGeom prst="rect">
            <a:avLst/>
          </a:prstGeom>
          <a:effectLst>
            <a:glow rad="101600">
              <a:schemeClr val="accent1">
                <a:satMod val="175000"/>
                <a:alpha val="40000"/>
              </a:schemeClr>
            </a:glow>
          </a:effectLst>
        </p:spPr>
      </p:pic>
      <p:pic>
        <p:nvPicPr>
          <p:cNvPr id="5" name="Picture 4" descr="A picture containing outdoor, ground, boat, shore&#10;&#10;Description automatically generated">
            <a:extLst>
              <a:ext uri="{FF2B5EF4-FFF2-40B4-BE49-F238E27FC236}">
                <a16:creationId xmlns:a16="http://schemas.microsoft.com/office/drawing/2014/main" id="{2B62B75C-9815-48C5-AB23-DDF8884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00647" y="2055813"/>
            <a:ext cx="2640523" cy="3951705"/>
          </a:xfrm>
          <a:prstGeom prst="rect">
            <a:avLst/>
          </a:prstGeom>
        </p:spPr>
      </p:pic>
      <p:pic>
        <p:nvPicPr>
          <p:cNvPr id="12" name="Picture 11">
            <a:extLst>
              <a:ext uri="{FF2B5EF4-FFF2-40B4-BE49-F238E27FC236}">
                <a16:creationId xmlns:a16="http://schemas.microsoft.com/office/drawing/2014/main" id="{27B11842-CB79-4C5E-9B3A-1DA1190B86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3002915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35217-17AE-4B02-A293-607D834480BD}"/>
              </a:ext>
            </a:extLst>
          </p:cNvPr>
          <p:cNvSpPr>
            <a:spLocks noGrp="1"/>
          </p:cNvSpPr>
          <p:nvPr>
            <p:ph type="title"/>
          </p:nvPr>
        </p:nvSpPr>
        <p:spPr>
          <a:xfrm>
            <a:off x="640080" y="325369"/>
            <a:ext cx="4368602" cy="1956841"/>
          </a:xfrm>
        </p:spPr>
        <p:txBody>
          <a:bodyPr anchor="b">
            <a:normAutofit/>
          </a:bodyPr>
          <a:lstStyle/>
          <a:p>
            <a:r>
              <a:rPr lang="en-AU" sz="5400"/>
              <a:t>Flood water or heavy rain</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BE4CE1-D020-45DF-B8AE-A2853C1ADC3F}"/>
              </a:ext>
            </a:extLst>
          </p:cNvPr>
          <p:cNvSpPr>
            <a:spLocks noGrp="1"/>
          </p:cNvSpPr>
          <p:nvPr>
            <p:ph idx="1"/>
          </p:nvPr>
        </p:nvSpPr>
        <p:spPr>
          <a:xfrm>
            <a:off x="640080" y="2872899"/>
            <a:ext cx="4243589" cy="3320668"/>
          </a:xfrm>
        </p:spPr>
        <p:txBody>
          <a:bodyPr>
            <a:normAutofit/>
          </a:bodyPr>
          <a:lstStyle/>
          <a:p>
            <a:pPr marL="0" indent="0">
              <a:buNone/>
            </a:pPr>
            <a:r>
              <a:rPr lang="en-GB" sz="2000" dirty="0"/>
              <a:t>Parents and caregivers should always have a backup plan for when heavy rain or flooding is likely to occur near school pick up time. </a:t>
            </a:r>
          </a:p>
          <a:p>
            <a:pPr marL="0" indent="0">
              <a:buNone/>
            </a:pPr>
            <a:endParaRPr lang="en-GB" sz="2000" dirty="0"/>
          </a:p>
          <a:p>
            <a:pPr marL="0" indent="0">
              <a:buNone/>
            </a:pPr>
            <a:r>
              <a:rPr lang="en-GB" sz="2000" dirty="0"/>
              <a:t>A backup plan should reduce impulsive decision-making as potential risks have been considered for themselves and the children in their care.</a:t>
            </a:r>
          </a:p>
          <a:p>
            <a:pPr marL="0" indent="0">
              <a:buNone/>
            </a:pPr>
            <a:endParaRPr lang="en-AU" sz="2000" dirty="0"/>
          </a:p>
        </p:txBody>
      </p:sp>
      <p:pic>
        <p:nvPicPr>
          <p:cNvPr id="5" name="Picture 4" descr="A picture containing outdoor, umbrella, grass, accessory&#10;&#10;Description automatically generated">
            <a:extLst>
              <a:ext uri="{FF2B5EF4-FFF2-40B4-BE49-F238E27FC236}">
                <a16:creationId xmlns:a16="http://schemas.microsoft.com/office/drawing/2014/main" id="{1B24572A-CC04-483F-BDFF-1AD7C4A32D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1" name="Picture 10" descr="Icon&#10;&#10;Description automatically generated">
            <a:extLst>
              <a:ext uri="{FF2B5EF4-FFF2-40B4-BE49-F238E27FC236}">
                <a16:creationId xmlns:a16="http://schemas.microsoft.com/office/drawing/2014/main" id="{8B989E1C-4E32-4906-A96B-8D87EC520B29}"/>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18179" y="692470"/>
            <a:ext cx="540782" cy="611319"/>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127742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4D5C7E-A465-4231-A221-A9302805BACC}"/>
              </a:ext>
            </a:extLst>
          </p:cNvPr>
          <p:cNvSpPr>
            <a:spLocks noGrp="1"/>
          </p:cNvSpPr>
          <p:nvPr>
            <p:ph type="title"/>
          </p:nvPr>
        </p:nvSpPr>
        <p:spPr>
          <a:xfrm>
            <a:off x="572493" y="238539"/>
            <a:ext cx="11018520" cy="1434415"/>
          </a:xfrm>
        </p:spPr>
        <p:txBody>
          <a:bodyPr anchor="b">
            <a:normAutofit/>
          </a:bodyPr>
          <a:lstStyle/>
          <a:p>
            <a:r>
              <a:rPr lang="en-AU" sz="5400"/>
              <a:t>Flood water or heavy rain</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79947D-8CB4-458B-B022-70E489544934}"/>
              </a:ext>
            </a:extLst>
          </p:cNvPr>
          <p:cNvSpPr>
            <a:spLocks noGrp="1"/>
          </p:cNvSpPr>
          <p:nvPr>
            <p:ph idx="1"/>
          </p:nvPr>
        </p:nvSpPr>
        <p:spPr>
          <a:xfrm>
            <a:off x="572493" y="2071316"/>
            <a:ext cx="6916878" cy="4119172"/>
          </a:xfrm>
        </p:spPr>
        <p:txBody>
          <a:bodyPr anchor="t">
            <a:normAutofit/>
          </a:bodyPr>
          <a:lstStyle/>
          <a:p>
            <a:pPr marL="0" indent="0">
              <a:lnSpc>
                <a:spcPct val="90000"/>
              </a:lnSpc>
              <a:buNone/>
            </a:pPr>
            <a:r>
              <a:rPr lang="en-GB" sz="1700" dirty="0"/>
              <a:t>Some things to remember about flood waters or heavy rain include:</a:t>
            </a:r>
          </a:p>
          <a:p>
            <a:pPr marL="0" indent="0">
              <a:lnSpc>
                <a:spcPct val="90000"/>
              </a:lnSpc>
              <a:buNone/>
            </a:pPr>
            <a:endParaRPr lang="en-GB" sz="1700" dirty="0"/>
          </a:p>
          <a:p>
            <a:pPr marL="719138">
              <a:lnSpc>
                <a:spcPct val="90000"/>
              </a:lnSpc>
            </a:pPr>
            <a:r>
              <a:rPr lang="en-GB" sz="1700" dirty="0"/>
              <a:t>never play in or drive into flood water – ‘If it’s flooded forget it’</a:t>
            </a:r>
          </a:p>
          <a:p>
            <a:pPr marL="719138">
              <a:lnSpc>
                <a:spcPct val="90000"/>
              </a:lnSpc>
            </a:pPr>
            <a:r>
              <a:rPr lang="en-GB" sz="1700" dirty="0"/>
              <a:t>it is difficult to judge the depth or speed of water</a:t>
            </a:r>
          </a:p>
          <a:p>
            <a:pPr marL="719138">
              <a:lnSpc>
                <a:spcPct val="90000"/>
              </a:lnSpc>
            </a:pPr>
            <a:r>
              <a:rPr lang="en-GB" sz="1700" dirty="0"/>
              <a:t>it is impossible to tell the condition of a road or bridge when it is under water</a:t>
            </a:r>
          </a:p>
          <a:p>
            <a:pPr marL="719138">
              <a:lnSpc>
                <a:spcPct val="90000"/>
              </a:lnSpc>
            </a:pPr>
            <a:r>
              <a:rPr lang="en-GB" sz="1700" dirty="0"/>
              <a:t>a strong current can lift a heavy vehicle off the road</a:t>
            </a:r>
          </a:p>
          <a:p>
            <a:pPr marL="719138">
              <a:lnSpc>
                <a:spcPct val="90000"/>
              </a:lnSpc>
            </a:pPr>
            <a:r>
              <a:rPr lang="en-GB" sz="1700" dirty="0"/>
              <a:t>children and adults have been swept away in cars by flood water</a:t>
            </a:r>
          </a:p>
          <a:p>
            <a:pPr marL="719138">
              <a:lnSpc>
                <a:spcPct val="90000"/>
              </a:lnSpc>
            </a:pPr>
            <a:r>
              <a:rPr lang="en-GB" sz="1700" dirty="0"/>
              <a:t>currents and flooded drains can pull and trap a person under water </a:t>
            </a:r>
          </a:p>
          <a:p>
            <a:pPr marL="719138">
              <a:lnSpc>
                <a:spcPct val="90000"/>
              </a:lnSpc>
            </a:pPr>
            <a:r>
              <a:rPr lang="en-GB" sz="1700" dirty="0"/>
              <a:t>adolescents are more likely to fatally drown in rural and remote locations such as rivers, creeks and weirs where water is moving or has a strong current. </a:t>
            </a:r>
          </a:p>
          <a:p>
            <a:pPr marL="0" indent="0">
              <a:lnSpc>
                <a:spcPct val="90000"/>
              </a:lnSpc>
              <a:buNone/>
            </a:pPr>
            <a:endParaRPr lang="en-AU" sz="1700" dirty="0"/>
          </a:p>
        </p:txBody>
      </p:sp>
      <p:pic>
        <p:nvPicPr>
          <p:cNvPr id="5" name="Picture 4" descr="Icon&#10;&#10;Description automatically generated">
            <a:extLst>
              <a:ext uri="{FF2B5EF4-FFF2-40B4-BE49-F238E27FC236}">
                <a16:creationId xmlns:a16="http://schemas.microsoft.com/office/drawing/2014/main" id="{DD08FDDD-B66F-411A-9AB4-B857C6DF59C9}"/>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858538" y="2093976"/>
            <a:ext cx="3758184" cy="3906419"/>
          </a:xfrm>
          <a:prstGeom prst="rect">
            <a:avLst/>
          </a:prstGeom>
        </p:spPr>
      </p:pic>
      <p:pic>
        <p:nvPicPr>
          <p:cNvPr id="7" name="Picture 6">
            <a:extLst>
              <a:ext uri="{FF2B5EF4-FFF2-40B4-BE49-F238E27FC236}">
                <a16:creationId xmlns:a16="http://schemas.microsoft.com/office/drawing/2014/main" id="{8015A0A0-D076-43E9-9B14-314E4E5C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24131" y="6301341"/>
            <a:ext cx="1249788" cy="408467"/>
          </a:xfrm>
          <a:prstGeom prst="rect">
            <a:avLst/>
          </a:prstGeom>
        </p:spPr>
      </p:pic>
    </p:spTree>
    <p:extLst>
      <p:ext uri="{BB962C8B-B14F-4D97-AF65-F5344CB8AC3E}">
        <p14:creationId xmlns:p14="http://schemas.microsoft.com/office/powerpoint/2010/main" val="3868573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62309-E6A4-4295-85EC-A42FAED9B94E}"/>
              </a:ext>
            </a:extLst>
          </p:cNvPr>
          <p:cNvSpPr>
            <a:spLocks noGrp="1"/>
          </p:cNvSpPr>
          <p:nvPr>
            <p:ph type="title"/>
          </p:nvPr>
        </p:nvSpPr>
        <p:spPr>
          <a:xfrm>
            <a:off x="890338" y="3124626"/>
            <a:ext cx="3734014" cy="1081614"/>
          </a:xfrm>
        </p:spPr>
        <p:txBody>
          <a:bodyPr vert="horz" lIns="91440" tIns="45720" rIns="91440" bIns="45720" rtlCol="0" anchor="b">
            <a:normAutofit/>
          </a:bodyPr>
          <a:lstStyle/>
          <a:p>
            <a:pPr algn="l" defTabSz="914400">
              <a:lnSpc>
                <a:spcPct val="90000"/>
              </a:lnSpc>
            </a:pPr>
            <a:r>
              <a:rPr lang="en-US" sz="5400">
                <a:latin typeface="+mj-lt"/>
                <a:cs typeface="+mj-cs"/>
              </a:rPr>
              <a:t>Activity 2 </a:t>
            </a:r>
          </a:p>
        </p:txBody>
      </p:sp>
      <p:sp>
        <p:nvSpPr>
          <p:cNvPr id="3" name="Content Placeholder 2">
            <a:extLst>
              <a:ext uri="{FF2B5EF4-FFF2-40B4-BE49-F238E27FC236}">
                <a16:creationId xmlns:a16="http://schemas.microsoft.com/office/drawing/2014/main" id="{556EAA60-AD53-4798-A8CE-5C0CC63131BB}"/>
              </a:ext>
            </a:extLst>
          </p:cNvPr>
          <p:cNvSpPr>
            <a:spLocks noGrp="1"/>
          </p:cNvSpPr>
          <p:nvPr>
            <p:ph idx="1"/>
          </p:nvPr>
        </p:nvSpPr>
        <p:spPr>
          <a:xfrm>
            <a:off x="890338" y="4665617"/>
            <a:ext cx="3734014" cy="1572768"/>
          </a:xfrm>
        </p:spPr>
        <p:txBody>
          <a:bodyPr vert="horz" lIns="91440" tIns="45720" rIns="91440" bIns="45720" rtlCol="0">
            <a:normAutofit/>
          </a:bodyPr>
          <a:lstStyle/>
          <a:p>
            <a:pPr marL="0" indent="0" defTabSz="914400">
              <a:lnSpc>
                <a:spcPct val="90000"/>
              </a:lnSpc>
              <a:spcBef>
                <a:spcPts val="1000"/>
              </a:spcBef>
              <a:buNone/>
            </a:pPr>
            <a:r>
              <a:rPr lang="en-US" sz="2400" dirty="0">
                <a:latin typeface="+mn-lt"/>
                <a:cs typeface="+mn-cs"/>
              </a:rPr>
              <a:t>Where does drowning occur?</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vector graphics&#10;&#10;Description automatically generated">
            <a:extLst>
              <a:ext uri="{FF2B5EF4-FFF2-40B4-BE49-F238E27FC236}">
                <a16:creationId xmlns:a16="http://schemas.microsoft.com/office/drawing/2014/main" id="{9B095E0C-B406-422C-9310-A54D040943FA}"/>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r="-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7" name="Group 6">
            <a:extLst>
              <a:ext uri="{FF2B5EF4-FFF2-40B4-BE49-F238E27FC236}">
                <a16:creationId xmlns:a16="http://schemas.microsoft.com/office/drawing/2014/main" id="{E4A33643-F688-4C12-9090-0906086A8D02}"/>
              </a:ext>
            </a:extLst>
          </p:cNvPr>
          <p:cNvGrpSpPr/>
          <p:nvPr/>
        </p:nvGrpSpPr>
        <p:grpSpPr>
          <a:xfrm rot="1457735">
            <a:off x="1290400" y="202309"/>
            <a:ext cx="3474720" cy="3404844"/>
            <a:chOff x="574194" y="10883"/>
            <a:chExt cx="3407922" cy="3519824"/>
          </a:xfrm>
        </p:grpSpPr>
        <p:pic>
          <p:nvPicPr>
            <p:cNvPr id="11" name="Post-it">
              <a:extLst>
                <a:ext uri="{FF2B5EF4-FFF2-40B4-BE49-F238E27FC236}">
                  <a16:creationId xmlns:a16="http://schemas.microsoft.com/office/drawing/2014/main" id="{EAB57B15-4EF3-41C8-8AA9-58ED640CCB0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296188">
              <a:off x="574194" y="10883"/>
              <a:ext cx="3407922" cy="3519824"/>
            </a:xfrm>
            <a:prstGeom prst="rect">
              <a:avLst/>
            </a:prstGeom>
            <a:effectLst/>
          </p:spPr>
        </p:pic>
        <p:sp>
          <p:nvSpPr>
            <p:cNvPr id="14" name="Content Placeholder 2">
              <a:extLst>
                <a:ext uri="{FF2B5EF4-FFF2-40B4-BE49-F238E27FC236}">
                  <a16:creationId xmlns:a16="http://schemas.microsoft.com/office/drawing/2014/main" id="{FFF766B5-2022-4E3F-BC3E-A071FE8FA419}"/>
                </a:ext>
              </a:extLst>
            </p:cNvPr>
            <p:cNvSpPr txBox="1">
              <a:spLocks/>
            </p:cNvSpPr>
            <p:nvPr/>
          </p:nvSpPr>
          <p:spPr>
            <a:xfrm rot="20904801">
              <a:off x="909156" y="433431"/>
              <a:ext cx="2616278" cy="23905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50" dirty="0">
                  <a:solidFill>
                    <a:schemeClr val="tx1">
                      <a:lumMod val="50000"/>
                    </a:schemeClr>
                  </a:solidFill>
                  <a:latin typeface="MV Boli" panose="02000500030200090000" pitchFamily="2" charset="0"/>
                  <a:cs typeface="MV Boli" panose="02000500030200090000" pitchFamily="2" charset="0"/>
                </a:rPr>
                <a:t>A total of 62 drowning deaths occurred in Queensland in 2019/2020 across all age groups, being the second largest number of drowning deaths for a State or Territory in Australia</a:t>
              </a:r>
              <a:r>
                <a:rPr lang="en-US" sz="1450" dirty="0">
                  <a:solidFill>
                    <a:schemeClr val="tx1">
                      <a:lumMod val="50000"/>
                    </a:schemeClr>
                  </a:solidFill>
                  <a:cs typeface="MV Boli" panose="02000500030200090000" pitchFamily="2" charset="0"/>
                </a:rPr>
                <a:t>.</a:t>
              </a:r>
              <a:endParaRPr lang="en-US" sz="1450" dirty="0">
                <a:solidFill>
                  <a:schemeClr val="tx1">
                    <a:lumMod val="50000"/>
                  </a:schemeClr>
                </a:solidFill>
                <a:latin typeface="MV Boli" panose="02000500030200090000" pitchFamily="2" charset="0"/>
                <a:cs typeface="MV Boli" panose="02000500030200090000" pitchFamily="2" charset="0"/>
              </a:endParaRPr>
            </a:p>
            <a:p>
              <a:pPr marL="0" indent="0">
                <a:buNone/>
              </a:pPr>
              <a:endParaRPr lang="en-US" sz="1100" dirty="0">
                <a:solidFill>
                  <a:schemeClr val="tx1">
                    <a:lumMod val="50000"/>
                  </a:schemeClr>
                </a:solidFill>
                <a:latin typeface="MV Boli" panose="02000500030200090000" pitchFamily="2" charset="0"/>
                <a:cs typeface="MV Boli" panose="02000500030200090000" pitchFamily="2" charset="0"/>
              </a:endParaRPr>
            </a:p>
            <a:p>
              <a:pPr marL="0" indent="0">
                <a:buNone/>
              </a:pPr>
              <a:r>
                <a:rPr lang="en-US" sz="1100" dirty="0">
                  <a:solidFill>
                    <a:schemeClr val="tx1">
                      <a:lumMod val="50000"/>
                    </a:schemeClr>
                  </a:solidFill>
                  <a:latin typeface="MV Boli" panose="02000500030200090000" pitchFamily="2" charset="0"/>
                  <a:cs typeface="MV Boli" panose="02000500030200090000" pitchFamily="2" charset="0"/>
                </a:rPr>
                <a:t>Royal Life Saving National Drowning Report 2020</a:t>
              </a:r>
              <a:endParaRPr lang="en-AU" sz="1100" dirty="0">
                <a:solidFill>
                  <a:schemeClr val="tx1">
                    <a:lumMod val="50000"/>
                  </a:schemeClr>
                </a:solidFill>
                <a:latin typeface="MV Boli" panose="02000500030200090000" pitchFamily="2" charset="0"/>
                <a:cs typeface="MV Boli" panose="02000500030200090000" pitchFamily="2" charset="0"/>
              </a:endParaRPr>
            </a:p>
          </p:txBody>
        </p:sp>
      </p:grpSp>
    </p:spTree>
    <p:extLst>
      <p:ext uri="{BB962C8B-B14F-4D97-AF65-F5344CB8AC3E}">
        <p14:creationId xmlns:p14="http://schemas.microsoft.com/office/powerpoint/2010/main" val="4109470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98C335-894F-4259-8CBC-6590655975E1}"/>
              </a:ext>
            </a:extLst>
          </p:cNvPr>
          <p:cNvSpPr>
            <a:spLocks noGrp="1"/>
          </p:cNvSpPr>
          <p:nvPr>
            <p:ph type="title"/>
          </p:nvPr>
        </p:nvSpPr>
        <p:spPr>
          <a:xfrm>
            <a:off x="640080" y="430332"/>
            <a:ext cx="3883795" cy="1956841"/>
          </a:xfrm>
        </p:spPr>
        <p:txBody>
          <a:bodyPr anchor="b">
            <a:normAutofit/>
          </a:bodyPr>
          <a:lstStyle/>
          <a:p>
            <a:pPr algn="l"/>
            <a:r>
              <a:rPr lang="en-AU" sz="5400" dirty="0"/>
              <a:t>Conclusion</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15D84B-D091-4B5F-B359-56B923C8A25B}"/>
              </a:ext>
            </a:extLst>
          </p:cNvPr>
          <p:cNvSpPr>
            <a:spLocks noGrp="1"/>
          </p:cNvSpPr>
          <p:nvPr>
            <p:ph idx="1"/>
          </p:nvPr>
        </p:nvSpPr>
        <p:spPr>
          <a:xfrm>
            <a:off x="489332" y="2866255"/>
            <a:ext cx="4670097" cy="2283190"/>
          </a:xfrm>
        </p:spPr>
        <p:txBody>
          <a:bodyPr>
            <a:normAutofit/>
          </a:bodyPr>
          <a:lstStyle/>
          <a:p>
            <a:pPr marL="0" indent="0">
              <a:buNone/>
            </a:pPr>
            <a:r>
              <a:rPr lang="en-AU" sz="2000" dirty="0"/>
              <a:t>Well done in completing Water Safety Awareness training, we hope you found this information helpful.  </a:t>
            </a:r>
          </a:p>
          <a:p>
            <a:pPr marL="0" indent="0">
              <a:buNone/>
            </a:pPr>
            <a:endParaRPr lang="en-AU" sz="1050" dirty="0"/>
          </a:p>
          <a:p>
            <a:pPr marL="0" indent="0">
              <a:buNone/>
            </a:pPr>
            <a:r>
              <a:rPr lang="en-AU" sz="2000" dirty="0"/>
              <a:t>Stay mindful of potential drowning risks around the home as well as in public places.</a:t>
            </a:r>
          </a:p>
          <a:p>
            <a:endParaRPr lang="en-AU" sz="2000" dirty="0"/>
          </a:p>
        </p:txBody>
      </p:sp>
      <p:pic>
        <p:nvPicPr>
          <p:cNvPr id="8" name="Picture 7" descr="A close up of some water&#10;&#10;Description automatically generated with low confidence">
            <a:extLst>
              <a:ext uri="{FF2B5EF4-FFF2-40B4-BE49-F238E27FC236}">
                <a16:creationId xmlns:a16="http://schemas.microsoft.com/office/drawing/2014/main" id="{167E3E8E-4E40-4E96-95F5-4E4AFE5446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310177"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Rectangle 10">
            <a:extLst>
              <a:ext uri="{FF2B5EF4-FFF2-40B4-BE49-F238E27FC236}">
                <a16:creationId xmlns:a16="http://schemas.microsoft.com/office/drawing/2014/main" id="{C079492F-2288-4292-B0C9-7E19D3FB8736}"/>
              </a:ext>
            </a:extLst>
          </p:cNvPr>
          <p:cNvSpPr/>
          <p:nvPr/>
        </p:nvSpPr>
        <p:spPr>
          <a:xfrm>
            <a:off x="412433" y="5392233"/>
            <a:ext cx="4823893" cy="995598"/>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84"/>
              </a:spcBef>
              <a:spcAft>
                <a:spcPts val="684"/>
              </a:spcAft>
            </a:pPr>
            <a:r>
              <a:rPr lang="en-US" sz="1600" b="1" dirty="0">
                <a:solidFill>
                  <a:srgbClr val="000000"/>
                </a:solidFill>
                <a:latin typeface="Arial" panose="020B0604020202020204" pitchFamily="34" charset="0"/>
                <a:cs typeface="Arial" panose="020B0604020202020204" pitchFamily="34" charset="0"/>
              </a:rPr>
              <a:t>REMEMBER </a:t>
            </a:r>
            <a:r>
              <a:rPr lang="en-US" sz="1600" dirty="0">
                <a:solidFill>
                  <a:srgbClr val="000000"/>
                </a:solidFill>
                <a:latin typeface="Arial" panose="020B0604020202020204" pitchFamily="34" charset="0"/>
                <a:cs typeface="Arial" panose="020B0604020202020204" pitchFamily="34" charset="0"/>
              </a:rPr>
              <a:t>– Be aware, be observant and educate, to help keep children and young people water safe.</a:t>
            </a:r>
          </a:p>
        </p:txBody>
      </p:sp>
    </p:spTree>
    <p:extLst>
      <p:ext uri="{BB962C8B-B14F-4D97-AF65-F5344CB8AC3E}">
        <p14:creationId xmlns:p14="http://schemas.microsoft.com/office/powerpoint/2010/main" val="307670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7ABB-94CB-4DDE-98C5-F03F7CCA45CD}"/>
              </a:ext>
            </a:extLst>
          </p:cNvPr>
          <p:cNvSpPr>
            <a:spLocks noGrp="1"/>
          </p:cNvSpPr>
          <p:nvPr>
            <p:ph type="title"/>
          </p:nvPr>
        </p:nvSpPr>
        <p:spPr>
          <a:xfrm>
            <a:off x="2828925" y="399940"/>
            <a:ext cx="5200650" cy="895460"/>
          </a:xfrm>
        </p:spPr>
        <p:txBody>
          <a:bodyPr>
            <a:noAutofit/>
          </a:bodyPr>
          <a:lstStyle/>
          <a:p>
            <a:r>
              <a:rPr lang="en-AU" sz="5400" dirty="0"/>
              <a:t>Water Safety</a:t>
            </a:r>
          </a:p>
        </p:txBody>
      </p:sp>
      <p:sp>
        <p:nvSpPr>
          <p:cNvPr id="8" name="TextBox 7">
            <a:extLst>
              <a:ext uri="{FF2B5EF4-FFF2-40B4-BE49-F238E27FC236}">
                <a16:creationId xmlns:a16="http://schemas.microsoft.com/office/drawing/2014/main" id="{1CB8209C-81F1-46D2-91D6-F85B2993E1D4}"/>
              </a:ext>
            </a:extLst>
          </p:cNvPr>
          <p:cNvSpPr txBox="1"/>
          <p:nvPr/>
        </p:nvSpPr>
        <p:spPr>
          <a:xfrm>
            <a:off x="8496300" y="2076717"/>
            <a:ext cx="3438525" cy="1200329"/>
          </a:xfrm>
          <a:prstGeom prst="rect">
            <a:avLst/>
          </a:prstGeom>
          <a:noFill/>
        </p:spPr>
        <p:txBody>
          <a:bodyPr wrap="square" rtlCol="0">
            <a:spAutoFit/>
          </a:bodyPr>
          <a:lstStyle/>
          <a:p>
            <a:r>
              <a:rPr lang="en-AU" dirty="0"/>
              <a:t>Video - Ari’s story</a:t>
            </a:r>
          </a:p>
          <a:p>
            <a:endParaRPr lang="en-AU" dirty="0"/>
          </a:p>
          <a:p>
            <a:r>
              <a:rPr lang="en-AU" dirty="0"/>
              <a:t>If the video doesn’t load it can be accessed </a:t>
            </a:r>
            <a:r>
              <a:rPr lang="en-AU" dirty="0">
                <a:hlinkClick r:id="rId4"/>
              </a:rPr>
              <a:t>here</a:t>
            </a:r>
            <a:endParaRPr lang="en-AU" dirty="0"/>
          </a:p>
        </p:txBody>
      </p:sp>
      <p:pic>
        <p:nvPicPr>
          <p:cNvPr id="5" name="Online Media 4" title="Keep Watch Ambassador - Simone">
            <a:hlinkClick r:id="" action="ppaction://media"/>
            <a:extLst>
              <a:ext uri="{FF2B5EF4-FFF2-40B4-BE49-F238E27FC236}">
                <a16:creationId xmlns:a16="http://schemas.microsoft.com/office/drawing/2014/main" id="{6C330A04-E341-4326-B891-129DC585192C}"/>
              </a:ext>
            </a:extLst>
          </p:cNvPr>
          <p:cNvPicPr>
            <a:picLocks noGrp="1" noRot="1" noChangeAspect="1"/>
          </p:cNvPicPr>
          <p:nvPr>
            <p:ph idx="1"/>
            <a:videoFile r:link="rId1"/>
          </p:nvPr>
        </p:nvPicPr>
        <p:blipFill>
          <a:blip r:embed="rId5"/>
          <a:stretch>
            <a:fillRect/>
          </a:stretch>
        </p:blipFill>
        <p:spPr>
          <a:xfrm>
            <a:off x="609600" y="1766888"/>
            <a:ext cx="7419975" cy="4192587"/>
          </a:xfrm>
          <a:prstGeom prst="rect">
            <a:avLst/>
          </a:prstGeom>
        </p:spPr>
      </p:pic>
      <p:cxnSp>
        <p:nvCxnSpPr>
          <p:cNvPr id="9" name="Straight Connector 8">
            <a:extLst>
              <a:ext uri="{FF2B5EF4-FFF2-40B4-BE49-F238E27FC236}">
                <a16:creationId xmlns:a16="http://schemas.microsoft.com/office/drawing/2014/main" id="{802A96F2-AF51-4671-AF17-C8E6D3285579}"/>
              </a:ext>
            </a:extLst>
          </p:cNvPr>
          <p:cNvCxnSpPr/>
          <p:nvPr/>
        </p:nvCxnSpPr>
        <p:spPr>
          <a:xfrm>
            <a:off x="8496300" y="3842659"/>
            <a:ext cx="3438525" cy="0"/>
          </a:xfrm>
          <a:prstGeom prst="line">
            <a:avLst/>
          </a:prstGeom>
          <a:ln w="381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3898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D3284-DD95-4F95-B82C-E86DC61A98B2}"/>
              </a:ext>
            </a:extLst>
          </p:cNvPr>
          <p:cNvSpPr>
            <a:spLocks noGrp="1"/>
          </p:cNvSpPr>
          <p:nvPr>
            <p:ph type="title"/>
          </p:nvPr>
        </p:nvSpPr>
        <p:spPr>
          <a:xfrm>
            <a:off x="361950" y="275556"/>
            <a:ext cx="6628159" cy="960190"/>
          </a:xfrm>
        </p:spPr>
        <p:txBody>
          <a:bodyPr>
            <a:normAutofit/>
          </a:bodyPr>
          <a:lstStyle/>
          <a:p>
            <a:pPr algn="l"/>
            <a:r>
              <a:rPr lang="en-AU" sz="5400" dirty="0"/>
              <a:t>Fatal drowning</a:t>
            </a:r>
          </a:p>
        </p:txBody>
      </p:sp>
      <p:sp>
        <p:nvSpPr>
          <p:cNvPr id="13" name="TextBox 12">
            <a:extLst>
              <a:ext uri="{FF2B5EF4-FFF2-40B4-BE49-F238E27FC236}">
                <a16:creationId xmlns:a16="http://schemas.microsoft.com/office/drawing/2014/main" id="{12F7C8AA-A1E2-4A48-8709-5BE5187820E3}"/>
              </a:ext>
            </a:extLst>
          </p:cNvPr>
          <p:cNvSpPr txBox="1"/>
          <p:nvPr/>
        </p:nvSpPr>
        <p:spPr>
          <a:xfrm>
            <a:off x="249899" y="1741447"/>
            <a:ext cx="6740209" cy="1323439"/>
          </a:xfrm>
          <a:prstGeom prst="rect">
            <a:avLst/>
          </a:prstGeom>
          <a:noFill/>
        </p:spPr>
        <p:txBody>
          <a:bodyPr wrap="square" rtlCol="0">
            <a:spAutoFit/>
          </a:bodyPr>
          <a:lstStyle/>
          <a:p>
            <a:r>
              <a:rPr lang="en-AU" sz="2000" dirty="0">
                <a:solidFill>
                  <a:schemeClr val="accent1">
                    <a:lumMod val="75000"/>
                  </a:schemeClr>
                </a:solidFill>
              </a:rPr>
              <a:t>The Royal Life Saving National Drowning Report 2021 provides this graphical breakdown of fatal childhood drownings by age.  Notice that the age group with the highest risk is children aged 0-4 years of age.</a:t>
            </a:r>
          </a:p>
        </p:txBody>
      </p:sp>
      <p:grpSp>
        <p:nvGrpSpPr>
          <p:cNvPr id="33" name="Group 32">
            <a:extLst>
              <a:ext uri="{FF2B5EF4-FFF2-40B4-BE49-F238E27FC236}">
                <a16:creationId xmlns:a16="http://schemas.microsoft.com/office/drawing/2014/main" id="{C4AD2980-925C-4EF8-ACDE-E3BA59CB118F}"/>
              </a:ext>
            </a:extLst>
          </p:cNvPr>
          <p:cNvGrpSpPr/>
          <p:nvPr/>
        </p:nvGrpSpPr>
        <p:grpSpPr>
          <a:xfrm>
            <a:off x="6169504" y="123768"/>
            <a:ext cx="6031872" cy="6734232"/>
            <a:chOff x="6191683" y="123768"/>
            <a:chExt cx="6031872" cy="6734232"/>
          </a:xfrm>
          <a:blipFill>
            <a:blip r:embed="rId3">
              <a:alphaModFix amt="50000"/>
            </a:blip>
            <a:stretch>
              <a:fillRect/>
            </a:stretch>
          </a:blipFill>
        </p:grpSpPr>
        <p:sp>
          <p:nvSpPr>
            <p:cNvPr id="28" name="Flowchart: Data 27">
              <a:extLst>
                <a:ext uri="{FF2B5EF4-FFF2-40B4-BE49-F238E27FC236}">
                  <a16:creationId xmlns:a16="http://schemas.microsoft.com/office/drawing/2014/main" id="{AB46B490-E7B6-4C58-AE2B-C396A95C34E3}"/>
                </a:ext>
              </a:extLst>
            </p:cNvPr>
            <p:cNvSpPr/>
            <p:nvPr/>
          </p:nvSpPr>
          <p:spPr>
            <a:xfrm>
              <a:off x="8767799" y="123977"/>
              <a:ext cx="3455756" cy="673402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90"/>
                <a:gd name="connsiteY0" fmla="*/ 10000 h 10000"/>
                <a:gd name="connsiteX1" fmla="*/ 2000 w 10090"/>
                <a:gd name="connsiteY1" fmla="*/ 0 h 10000"/>
                <a:gd name="connsiteX2" fmla="*/ 10000 w 10090"/>
                <a:gd name="connsiteY2" fmla="*/ 0 h 10000"/>
                <a:gd name="connsiteX3" fmla="*/ 10090 w 10090"/>
                <a:gd name="connsiteY3" fmla="*/ 10000 h 10000"/>
                <a:gd name="connsiteX4" fmla="*/ 0 w 10090"/>
                <a:gd name="connsiteY4" fmla="*/ 10000 h 10000"/>
                <a:gd name="connsiteX0" fmla="*/ 0 w 15115"/>
                <a:gd name="connsiteY0" fmla="*/ 10000 h 10000"/>
                <a:gd name="connsiteX1" fmla="*/ 7025 w 15115"/>
                <a:gd name="connsiteY1" fmla="*/ 0 h 10000"/>
                <a:gd name="connsiteX2" fmla="*/ 15025 w 15115"/>
                <a:gd name="connsiteY2" fmla="*/ 0 h 10000"/>
                <a:gd name="connsiteX3" fmla="*/ 15115 w 15115"/>
                <a:gd name="connsiteY3" fmla="*/ 10000 h 10000"/>
                <a:gd name="connsiteX4" fmla="*/ 0 w 151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5" h="10000">
                  <a:moveTo>
                    <a:pt x="0" y="10000"/>
                  </a:moveTo>
                  <a:lnTo>
                    <a:pt x="7025" y="0"/>
                  </a:lnTo>
                  <a:lnTo>
                    <a:pt x="15025" y="0"/>
                  </a:lnTo>
                  <a:cubicBezTo>
                    <a:pt x="15055" y="3333"/>
                    <a:pt x="15085" y="6667"/>
                    <a:pt x="15115" y="10000"/>
                  </a:cubicBezTo>
                  <a:lnTo>
                    <a:pt x="0" y="10000"/>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Flowchart: Data 28">
              <a:extLst>
                <a:ext uri="{FF2B5EF4-FFF2-40B4-BE49-F238E27FC236}">
                  <a16:creationId xmlns:a16="http://schemas.microsoft.com/office/drawing/2014/main" id="{24A6B873-606F-432F-96A9-57F46DBAF7FA}"/>
                </a:ext>
              </a:extLst>
            </p:cNvPr>
            <p:cNvSpPr/>
            <p:nvPr/>
          </p:nvSpPr>
          <p:spPr>
            <a:xfrm>
              <a:off x="7288451" y="123768"/>
              <a:ext cx="2861734" cy="673402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998"/>
                <a:gd name="connsiteY0" fmla="*/ 10000 h 10000"/>
                <a:gd name="connsiteX1" fmla="*/ 2000 w 10998"/>
                <a:gd name="connsiteY1" fmla="*/ 0 h 10000"/>
                <a:gd name="connsiteX2" fmla="*/ 10998 w 10998"/>
                <a:gd name="connsiteY2" fmla="*/ 56 h 10000"/>
                <a:gd name="connsiteX3" fmla="*/ 8000 w 10998"/>
                <a:gd name="connsiteY3" fmla="*/ 10000 h 10000"/>
                <a:gd name="connsiteX4" fmla="*/ 0 w 10998"/>
                <a:gd name="connsiteY4" fmla="*/ 10000 h 10000"/>
                <a:gd name="connsiteX0" fmla="*/ 0 w 10998"/>
                <a:gd name="connsiteY0" fmla="*/ 9944 h 9944"/>
                <a:gd name="connsiteX1" fmla="*/ 4889 w 10998"/>
                <a:gd name="connsiteY1" fmla="*/ 0 h 9944"/>
                <a:gd name="connsiteX2" fmla="*/ 10998 w 10998"/>
                <a:gd name="connsiteY2" fmla="*/ 0 h 9944"/>
                <a:gd name="connsiteX3" fmla="*/ 8000 w 10998"/>
                <a:gd name="connsiteY3" fmla="*/ 9944 h 9944"/>
                <a:gd name="connsiteX4" fmla="*/ 0 w 10998"/>
                <a:gd name="connsiteY4" fmla="*/ 9944 h 9944"/>
                <a:gd name="connsiteX0" fmla="*/ 0 w 10000"/>
                <a:gd name="connsiteY0" fmla="*/ 10000 h 10000"/>
                <a:gd name="connsiteX1" fmla="*/ 4445 w 10000"/>
                <a:gd name="connsiteY1" fmla="*/ 0 h 10000"/>
                <a:gd name="connsiteX2" fmla="*/ 10000 w 10000"/>
                <a:gd name="connsiteY2" fmla="*/ 0 h 10000"/>
                <a:gd name="connsiteX3" fmla="*/ 5221 w 10000"/>
                <a:gd name="connsiteY3" fmla="*/ 9972 h 10000"/>
                <a:gd name="connsiteX4" fmla="*/ 0 w 10000"/>
                <a:gd name="connsiteY4" fmla="*/ 10000 h 10000"/>
                <a:gd name="connsiteX0" fmla="*/ 0 w 11186"/>
                <a:gd name="connsiteY0" fmla="*/ 10000 h 10000"/>
                <a:gd name="connsiteX1" fmla="*/ 4445 w 11186"/>
                <a:gd name="connsiteY1" fmla="*/ 0 h 10000"/>
                <a:gd name="connsiteX2" fmla="*/ 11186 w 11186"/>
                <a:gd name="connsiteY2" fmla="*/ 0 h 10000"/>
                <a:gd name="connsiteX3" fmla="*/ 5221 w 11186"/>
                <a:gd name="connsiteY3" fmla="*/ 9972 h 10000"/>
                <a:gd name="connsiteX4" fmla="*/ 0 w 11186"/>
                <a:gd name="connsiteY4" fmla="*/ 10000 h 10000"/>
                <a:gd name="connsiteX0" fmla="*/ 0 w 11186"/>
                <a:gd name="connsiteY0" fmla="*/ 10014 h 10014"/>
                <a:gd name="connsiteX1" fmla="*/ 5950 w 11186"/>
                <a:gd name="connsiteY1" fmla="*/ 0 h 10014"/>
                <a:gd name="connsiteX2" fmla="*/ 11186 w 11186"/>
                <a:gd name="connsiteY2" fmla="*/ 14 h 10014"/>
                <a:gd name="connsiteX3" fmla="*/ 5221 w 11186"/>
                <a:gd name="connsiteY3" fmla="*/ 9986 h 10014"/>
                <a:gd name="connsiteX4" fmla="*/ 0 w 11186"/>
                <a:gd name="connsiteY4" fmla="*/ 10014 h 10014"/>
                <a:gd name="connsiteX0" fmla="*/ 0 w 12007"/>
                <a:gd name="connsiteY0" fmla="*/ 10014 h 10014"/>
                <a:gd name="connsiteX1" fmla="*/ 5950 w 12007"/>
                <a:gd name="connsiteY1" fmla="*/ 0 h 10014"/>
                <a:gd name="connsiteX2" fmla="*/ 12007 w 12007"/>
                <a:gd name="connsiteY2" fmla="*/ 14 h 10014"/>
                <a:gd name="connsiteX3" fmla="*/ 5221 w 12007"/>
                <a:gd name="connsiteY3" fmla="*/ 9986 h 10014"/>
                <a:gd name="connsiteX4" fmla="*/ 0 w 12007"/>
                <a:gd name="connsiteY4" fmla="*/ 10014 h 10014"/>
                <a:gd name="connsiteX0" fmla="*/ 0 w 12007"/>
                <a:gd name="connsiteY0" fmla="*/ 10042 h 10042"/>
                <a:gd name="connsiteX1" fmla="*/ 7318 w 12007"/>
                <a:gd name="connsiteY1" fmla="*/ 0 h 10042"/>
                <a:gd name="connsiteX2" fmla="*/ 12007 w 12007"/>
                <a:gd name="connsiteY2" fmla="*/ 42 h 10042"/>
                <a:gd name="connsiteX3" fmla="*/ 5221 w 12007"/>
                <a:gd name="connsiteY3" fmla="*/ 10014 h 10042"/>
                <a:gd name="connsiteX4" fmla="*/ 0 w 12007"/>
                <a:gd name="connsiteY4" fmla="*/ 10042 h 10042"/>
                <a:gd name="connsiteX0" fmla="*/ 0 w 12007"/>
                <a:gd name="connsiteY0" fmla="*/ 10042 h 10042"/>
                <a:gd name="connsiteX1" fmla="*/ 7318 w 12007"/>
                <a:gd name="connsiteY1" fmla="*/ 0 h 10042"/>
                <a:gd name="connsiteX2" fmla="*/ 12007 w 12007"/>
                <a:gd name="connsiteY2" fmla="*/ 42 h 10042"/>
                <a:gd name="connsiteX3" fmla="*/ 5358 w 12007"/>
                <a:gd name="connsiteY3" fmla="*/ 10042 h 10042"/>
                <a:gd name="connsiteX4" fmla="*/ 0 w 12007"/>
                <a:gd name="connsiteY4" fmla="*/ 10042 h 10042"/>
                <a:gd name="connsiteX0" fmla="*/ 0 w 12007"/>
                <a:gd name="connsiteY0" fmla="*/ 10042 h 10042"/>
                <a:gd name="connsiteX1" fmla="*/ 7318 w 12007"/>
                <a:gd name="connsiteY1" fmla="*/ 0 h 10042"/>
                <a:gd name="connsiteX2" fmla="*/ 12007 w 12007"/>
                <a:gd name="connsiteY2" fmla="*/ 42 h 10042"/>
                <a:gd name="connsiteX3" fmla="*/ 5312 w 12007"/>
                <a:gd name="connsiteY3" fmla="*/ 10042 h 10042"/>
                <a:gd name="connsiteX4" fmla="*/ 0 w 12007"/>
                <a:gd name="connsiteY4" fmla="*/ 10042 h 10042"/>
                <a:gd name="connsiteX0" fmla="*/ 0 w 12691"/>
                <a:gd name="connsiteY0" fmla="*/ 10042 h 10042"/>
                <a:gd name="connsiteX1" fmla="*/ 7318 w 12691"/>
                <a:gd name="connsiteY1" fmla="*/ 0 h 10042"/>
                <a:gd name="connsiteX2" fmla="*/ 12691 w 12691"/>
                <a:gd name="connsiteY2" fmla="*/ 56 h 10042"/>
                <a:gd name="connsiteX3" fmla="*/ 5312 w 12691"/>
                <a:gd name="connsiteY3" fmla="*/ 10042 h 10042"/>
                <a:gd name="connsiteX4" fmla="*/ 0 w 12691"/>
                <a:gd name="connsiteY4" fmla="*/ 10042 h 10042"/>
                <a:gd name="connsiteX0" fmla="*/ 0 w 12691"/>
                <a:gd name="connsiteY0" fmla="*/ 10042 h 10042"/>
                <a:gd name="connsiteX1" fmla="*/ 7729 w 12691"/>
                <a:gd name="connsiteY1" fmla="*/ 0 h 10042"/>
                <a:gd name="connsiteX2" fmla="*/ 12691 w 12691"/>
                <a:gd name="connsiteY2" fmla="*/ 56 h 10042"/>
                <a:gd name="connsiteX3" fmla="*/ 5312 w 12691"/>
                <a:gd name="connsiteY3" fmla="*/ 10042 h 10042"/>
                <a:gd name="connsiteX4" fmla="*/ 0 w 12691"/>
                <a:gd name="connsiteY4" fmla="*/ 10042 h 10042"/>
                <a:gd name="connsiteX0" fmla="*/ 0 w 12965"/>
                <a:gd name="connsiteY0" fmla="*/ 10042 h 10042"/>
                <a:gd name="connsiteX1" fmla="*/ 7729 w 12965"/>
                <a:gd name="connsiteY1" fmla="*/ 0 h 10042"/>
                <a:gd name="connsiteX2" fmla="*/ 12965 w 12965"/>
                <a:gd name="connsiteY2" fmla="*/ 42 h 10042"/>
                <a:gd name="connsiteX3" fmla="*/ 5312 w 12965"/>
                <a:gd name="connsiteY3" fmla="*/ 10042 h 10042"/>
                <a:gd name="connsiteX4" fmla="*/ 0 w 12965"/>
                <a:gd name="connsiteY4" fmla="*/ 10042 h 10042"/>
                <a:gd name="connsiteX0" fmla="*/ 0 w 13284"/>
                <a:gd name="connsiteY0" fmla="*/ 10056 h 10056"/>
                <a:gd name="connsiteX1" fmla="*/ 7729 w 13284"/>
                <a:gd name="connsiteY1" fmla="*/ 14 h 10056"/>
                <a:gd name="connsiteX2" fmla="*/ 13284 w 13284"/>
                <a:gd name="connsiteY2" fmla="*/ 0 h 10056"/>
                <a:gd name="connsiteX3" fmla="*/ 5312 w 13284"/>
                <a:gd name="connsiteY3" fmla="*/ 10056 h 10056"/>
                <a:gd name="connsiteX4" fmla="*/ 0 w 13284"/>
                <a:gd name="connsiteY4" fmla="*/ 10056 h 10056"/>
                <a:gd name="connsiteX0" fmla="*/ 0 w 13421"/>
                <a:gd name="connsiteY0" fmla="*/ 10042 h 10042"/>
                <a:gd name="connsiteX1" fmla="*/ 7729 w 13421"/>
                <a:gd name="connsiteY1" fmla="*/ 0 h 10042"/>
                <a:gd name="connsiteX2" fmla="*/ 13421 w 13421"/>
                <a:gd name="connsiteY2" fmla="*/ 14 h 10042"/>
                <a:gd name="connsiteX3" fmla="*/ 5312 w 13421"/>
                <a:gd name="connsiteY3" fmla="*/ 10042 h 10042"/>
                <a:gd name="connsiteX4" fmla="*/ 0 w 13421"/>
                <a:gd name="connsiteY4" fmla="*/ 10042 h 10042"/>
                <a:gd name="connsiteX0" fmla="*/ 0 w 13421"/>
                <a:gd name="connsiteY0" fmla="*/ 10042 h 10042"/>
                <a:gd name="connsiteX1" fmla="*/ 7729 w 13421"/>
                <a:gd name="connsiteY1" fmla="*/ 0 h 10042"/>
                <a:gd name="connsiteX2" fmla="*/ 13421 w 13421"/>
                <a:gd name="connsiteY2" fmla="*/ 14 h 10042"/>
                <a:gd name="connsiteX3" fmla="*/ 5723 w 13421"/>
                <a:gd name="connsiteY3" fmla="*/ 10028 h 10042"/>
                <a:gd name="connsiteX4" fmla="*/ 0 w 13421"/>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1" h="10042">
                  <a:moveTo>
                    <a:pt x="0" y="10042"/>
                  </a:moveTo>
                  <a:lnTo>
                    <a:pt x="7729" y="0"/>
                  </a:lnTo>
                  <a:lnTo>
                    <a:pt x="13421" y="14"/>
                  </a:lnTo>
                  <a:lnTo>
                    <a:pt x="5723" y="10028"/>
                  </a:lnTo>
                  <a:lnTo>
                    <a:pt x="0" y="10042"/>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0" name="Flowchart: Data 28">
              <a:extLst>
                <a:ext uri="{FF2B5EF4-FFF2-40B4-BE49-F238E27FC236}">
                  <a16:creationId xmlns:a16="http://schemas.microsoft.com/office/drawing/2014/main" id="{682D4E73-8E66-44FB-BAE4-679E122B8466}"/>
                </a:ext>
              </a:extLst>
            </p:cNvPr>
            <p:cNvSpPr/>
            <p:nvPr/>
          </p:nvSpPr>
          <p:spPr>
            <a:xfrm>
              <a:off x="6191683" y="123977"/>
              <a:ext cx="2494134" cy="673381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998"/>
                <a:gd name="connsiteY0" fmla="*/ 10000 h 10000"/>
                <a:gd name="connsiteX1" fmla="*/ 2000 w 10998"/>
                <a:gd name="connsiteY1" fmla="*/ 0 h 10000"/>
                <a:gd name="connsiteX2" fmla="*/ 10998 w 10998"/>
                <a:gd name="connsiteY2" fmla="*/ 56 h 10000"/>
                <a:gd name="connsiteX3" fmla="*/ 8000 w 10998"/>
                <a:gd name="connsiteY3" fmla="*/ 10000 h 10000"/>
                <a:gd name="connsiteX4" fmla="*/ 0 w 10998"/>
                <a:gd name="connsiteY4" fmla="*/ 10000 h 10000"/>
                <a:gd name="connsiteX0" fmla="*/ 0 w 10998"/>
                <a:gd name="connsiteY0" fmla="*/ 9944 h 9944"/>
                <a:gd name="connsiteX1" fmla="*/ 4889 w 10998"/>
                <a:gd name="connsiteY1" fmla="*/ 0 h 9944"/>
                <a:gd name="connsiteX2" fmla="*/ 10998 w 10998"/>
                <a:gd name="connsiteY2" fmla="*/ 0 h 9944"/>
                <a:gd name="connsiteX3" fmla="*/ 8000 w 10998"/>
                <a:gd name="connsiteY3" fmla="*/ 9944 h 9944"/>
                <a:gd name="connsiteX4" fmla="*/ 0 w 10998"/>
                <a:gd name="connsiteY4" fmla="*/ 9944 h 9944"/>
                <a:gd name="connsiteX0" fmla="*/ 0 w 10000"/>
                <a:gd name="connsiteY0" fmla="*/ 10000 h 10000"/>
                <a:gd name="connsiteX1" fmla="*/ 4445 w 10000"/>
                <a:gd name="connsiteY1" fmla="*/ 0 h 10000"/>
                <a:gd name="connsiteX2" fmla="*/ 10000 w 10000"/>
                <a:gd name="connsiteY2" fmla="*/ 0 h 10000"/>
                <a:gd name="connsiteX3" fmla="*/ 5221 w 10000"/>
                <a:gd name="connsiteY3" fmla="*/ 9972 h 10000"/>
                <a:gd name="connsiteX4" fmla="*/ 0 w 10000"/>
                <a:gd name="connsiteY4" fmla="*/ 10000 h 10000"/>
                <a:gd name="connsiteX0" fmla="*/ 0 w 11186"/>
                <a:gd name="connsiteY0" fmla="*/ 10000 h 10000"/>
                <a:gd name="connsiteX1" fmla="*/ 4445 w 11186"/>
                <a:gd name="connsiteY1" fmla="*/ 0 h 10000"/>
                <a:gd name="connsiteX2" fmla="*/ 11186 w 11186"/>
                <a:gd name="connsiteY2" fmla="*/ 0 h 10000"/>
                <a:gd name="connsiteX3" fmla="*/ 5221 w 11186"/>
                <a:gd name="connsiteY3" fmla="*/ 9972 h 10000"/>
                <a:gd name="connsiteX4" fmla="*/ 0 w 11186"/>
                <a:gd name="connsiteY4" fmla="*/ 10000 h 10000"/>
                <a:gd name="connsiteX0" fmla="*/ 0 w 11186"/>
                <a:gd name="connsiteY0" fmla="*/ 10014 h 10014"/>
                <a:gd name="connsiteX1" fmla="*/ 5950 w 11186"/>
                <a:gd name="connsiteY1" fmla="*/ 0 h 10014"/>
                <a:gd name="connsiteX2" fmla="*/ 11186 w 11186"/>
                <a:gd name="connsiteY2" fmla="*/ 14 h 10014"/>
                <a:gd name="connsiteX3" fmla="*/ 5221 w 11186"/>
                <a:gd name="connsiteY3" fmla="*/ 9986 h 10014"/>
                <a:gd name="connsiteX4" fmla="*/ 0 w 11186"/>
                <a:gd name="connsiteY4" fmla="*/ 10014 h 10014"/>
                <a:gd name="connsiteX0" fmla="*/ 0 w 12007"/>
                <a:gd name="connsiteY0" fmla="*/ 10014 h 10014"/>
                <a:gd name="connsiteX1" fmla="*/ 5950 w 12007"/>
                <a:gd name="connsiteY1" fmla="*/ 0 h 10014"/>
                <a:gd name="connsiteX2" fmla="*/ 12007 w 12007"/>
                <a:gd name="connsiteY2" fmla="*/ 14 h 10014"/>
                <a:gd name="connsiteX3" fmla="*/ 5221 w 12007"/>
                <a:gd name="connsiteY3" fmla="*/ 9986 h 10014"/>
                <a:gd name="connsiteX4" fmla="*/ 0 w 12007"/>
                <a:gd name="connsiteY4" fmla="*/ 10014 h 10014"/>
                <a:gd name="connsiteX0" fmla="*/ 0 w 12007"/>
                <a:gd name="connsiteY0" fmla="*/ 10042 h 10042"/>
                <a:gd name="connsiteX1" fmla="*/ 7318 w 12007"/>
                <a:gd name="connsiteY1" fmla="*/ 0 h 10042"/>
                <a:gd name="connsiteX2" fmla="*/ 12007 w 12007"/>
                <a:gd name="connsiteY2" fmla="*/ 42 h 10042"/>
                <a:gd name="connsiteX3" fmla="*/ 5221 w 12007"/>
                <a:gd name="connsiteY3" fmla="*/ 10014 h 10042"/>
                <a:gd name="connsiteX4" fmla="*/ 0 w 12007"/>
                <a:gd name="connsiteY4" fmla="*/ 10042 h 10042"/>
                <a:gd name="connsiteX0" fmla="*/ 0 w 12007"/>
                <a:gd name="connsiteY0" fmla="*/ 10042 h 10042"/>
                <a:gd name="connsiteX1" fmla="*/ 7318 w 12007"/>
                <a:gd name="connsiteY1" fmla="*/ 0 h 10042"/>
                <a:gd name="connsiteX2" fmla="*/ 12007 w 12007"/>
                <a:gd name="connsiteY2" fmla="*/ 42 h 10042"/>
                <a:gd name="connsiteX3" fmla="*/ 5358 w 12007"/>
                <a:gd name="connsiteY3" fmla="*/ 10042 h 10042"/>
                <a:gd name="connsiteX4" fmla="*/ 0 w 12007"/>
                <a:gd name="connsiteY4" fmla="*/ 10042 h 10042"/>
                <a:gd name="connsiteX0" fmla="*/ 0 w 12007"/>
                <a:gd name="connsiteY0" fmla="*/ 10042 h 10042"/>
                <a:gd name="connsiteX1" fmla="*/ 7318 w 12007"/>
                <a:gd name="connsiteY1" fmla="*/ 0 h 10042"/>
                <a:gd name="connsiteX2" fmla="*/ 12007 w 12007"/>
                <a:gd name="connsiteY2" fmla="*/ 42 h 10042"/>
                <a:gd name="connsiteX3" fmla="*/ 5312 w 12007"/>
                <a:gd name="connsiteY3" fmla="*/ 10042 h 10042"/>
                <a:gd name="connsiteX4" fmla="*/ 0 w 12007"/>
                <a:gd name="connsiteY4" fmla="*/ 10042 h 10042"/>
                <a:gd name="connsiteX0" fmla="*/ 0 w 12691"/>
                <a:gd name="connsiteY0" fmla="*/ 10042 h 10042"/>
                <a:gd name="connsiteX1" fmla="*/ 7318 w 12691"/>
                <a:gd name="connsiteY1" fmla="*/ 0 h 10042"/>
                <a:gd name="connsiteX2" fmla="*/ 12691 w 12691"/>
                <a:gd name="connsiteY2" fmla="*/ 56 h 10042"/>
                <a:gd name="connsiteX3" fmla="*/ 5312 w 12691"/>
                <a:gd name="connsiteY3" fmla="*/ 10042 h 10042"/>
                <a:gd name="connsiteX4" fmla="*/ 0 w 12691"/>
                <a:gd name="connsiteY4" fmla="*/ 10042 h 10042"/>
                <a:gd name="connsiteX0" fmla="*/ 0 w 12691"/>
                <a:gd name="connsiteY0" fmla="*/ 10042 h 10042"/>
                <a:gd name="connsiteX1" fmla="*/ 7729 w 12691"/>
                <a:gd name="connsiteY1" fmla="*/ 0 h 10042"/>
                <a:gd name="connsiteX2" fmla="*/ 12691 w 12691"/>
                <a:gd name="connsiteY2" fmla="*/ 56 h 10042"/>
                <a:gd name="connsiteX3" fmla="*/ 5312 w 12691"/>
                <a:gd name="connsiteY3" fmla="*/ 10042 h 10042"/>
                <a:gd name="connsiteX4" fmla="*/ 0 w 12691"/>
                <a:gd name="connsiteY4" fmla="*/ 10042 h 10042"/>
                <a:gd name="connsiteX0" fmla="*/ 0 w 12965"/>
                <a:gd name="connsiteY0" fmla="*/ 10042 h 10042"/>
                <a:gd name="connsiteX1" fmla="*/ 7729 w 12965"/>
                <a:gd name="connsiteY1" fmla="*/ 0 h 10042"/>
                <a:gd name="connsiteX2" fmla="*/ 12965 w 12965"/>
                <a:gd name="connsiteY2" fmla="*/ 42 h 10042"/>
                <a:gd name="connsiteX3" fmla="*/ 5312 w 12965"/>
                <a:gd name="connsiteY3" fmla="*/ 10042 h 10042"/>
                <a:gd name="connsiteX4" fmla="*/ 0 w 12965"/>
                <a:gd name="connsiteY4" fmla="*/ 10042 h 10042"/>
                <a:gd name="connsiteX0" fmla="*/ 0 w 13284"/>
                <a:gd name="connsiteY0" fmla="*/ 10056 h 10056"/>
                <a:gd name="connsiteX1" fmla="*/ 7729 w 13284"/>
                <a:gd name="connsiteY1" fmla="*/ 14 h 10056"/>
                <a:gd name="connsiteX2" fmla="*/ 13284 w 13284"/>
                <a:gd name="connsiteY2" fmla="*/ 0 h 10056"/>
                <a:gd name="connsiteX3" fmla="*/ 5312 w 13284"/>
                <a:gd name="connsiteY3" fmla="*/ 10056 h 10056"/>
                <a:gd name="connsiteX4" fmla="*/ 0 w 13284"/>
                <a:gd name="connsiteY4" fmla="*/ 10056 h 10056"/>
                <a:gd name="connsiteX0" fmla="*/ 0 w 13421"/>
                <a:gd name="connsiteY0" fmla="*/ 10042 h 10042"/>
                <a:gd name="connsiteX1" fmla="*/ 7729 w 13421"/>
                <a:gd name="connsiteY1" fmla="*/ 0 h 10042"/>
                <a:gd name="connsiteX2" fmla="*/ 13421 w 13421"/>
                <a:gd name="connsiteY2" fmla="*/ 14 h 10042"/>
                <a:gd name="connsiteX3" fmla="*/ 5312 w 13421"/>
                <a:gd name="connsiteY3" fmla="*/ 10042 h 10042"/>
                <a:gd name="connsiteX4" fmla="*/ 0 w 13421"/>
                <a:gd name="connsiteY4" fmla="*/ 10042 h 10042"/>
                <a:gd name="connsiteX0" fmla="*/ 0 w 13421"/>
                <a:gd name="connsiteY0" fmla="*/ 10042 h 10042"/>
                <a:gd name="connsiteX1" fmla="*/ 7729 w 13421"/>
                <a:gd name="connsiteY1" fmla="*/ 0 h 10042"/>
                <a:gd name="connsiteX2" fmla="*/ 13421 w 13421"/>
                <a:gd name="connsiteY2" fmla="*/ 14 h 10042"/>
                <a:gd name="connsiteX3" fmla="*/ 5723 w 13421"/>
                <a:gd name="connsiteY3" fmla="*/ 10028 h 10042"/>
                <a:gd name="connsiteX4" fmla="*/ 0 w 13421"/>
                <a:gd name="connsiteY4" fmla="*/ 10042 h 10042"/>
                <a:gd name="connsiteX0" fmla="*/ 0 w 16200"/>
                <a:gd name="connsiteY0" fmla="*/ 10042 h 10042"/>
                <a:gd name="connsiteX1" fmla="*/ 7729 w 16200"/>
                <a:gd name="connsiteY1" fmla="*/ 0 h 10042"/>
                <a:gd name="connsiteX2" fmla="*/ 16200 w 16200"/>
                <a:gd name="connsiteY2" fmla="*/ 14 h 10042"/>
                <a:gd name="connsiteX3" fmla="*/ 5723 w 16200"/>
                <a:gd name="connsiteY3" fmla="*/ 10028 h 10042"/>
                <a:gd name="connsiteX4" fmla="*/ 0 w 16200"/>
                <a:gd name="connsiteY4" fmla="*/ 10042 h 10042"/>
                <a:gd name="connsiteX0" fmla="*/ 0 w 16200"/>
                <a:gd name="connsiteY0" fmla="*/ 10028 h 10028"/>
                <a:gd name="connsiteX1" fmla="*/ 10442 w 16200"/>
                <a:gd name="connsiteY1" fmla="*/ 0 h 10028"/>
                <a:gd name="connsiteX2" fmla="*/ 16200 w 16200"/>
                <a:gd name="connsiteY2" fmla="*/ 0 h 10028"/>
                <a:gd name="connsiteX3" fmla="*/ 5723 w 16200"/>
                <a:gd name="connsiteY3" fmla="*/ 10014 h 10028"/>
                <a:gd name="connsiteX4" fmla="*/ 0 w 16200"/>
                <a:gd name="connsiteY4" fmla="*/ 10028 h 10028"/>
                <a:gd name="connsiteX0" fmla="*/ 0 w 17325"/>
                <a:gd name="connsiteY0" fmla="*/ 10014 h 10014"/>
                <a:gd name="connsiteX1" fmla="*/ 11567 w 17325"/>
                <a:gd name="connsiteY1" fmla="*/ 0 h 10014"/>
                <a:gd name="connsiteX2" fmla="*/ 17325 w 17325"/>
                <a:gd name="connsiteY2" fmla="*/ 0 h 10014"/>
                <a:gd name="connsiteX3" fmla="*/ 6848 w 17325"/>
                <a:gd name="connsiteY3" fmla="*/ 10014 h 10014"/>
                <a:gd name="connsiteX4" fmla="*/ 0 w 17325"/>
                <a:gd name="connsiteY4" fmla="*/ 10014 h 10014"/>
                <a:gd name="connsiteX0" fmla="*/ 0 w 17325"/>
                <a:gd name="connsiteY0" fmla="*/ 10014 h 10014"/>
                <a:gd name="connsiteX1" fmla="*/ 11567 w 17325"/>
                <a:gd name="connsiteY1" fmla="*/ 0 h 10014"/>
                <a:gd name="connsiteX2" fmla="*/ 17325 w 17325"/>
                <a:gd name="connsiteY2" fmla="*/ 0 h 10014"/>
                <a:gd name="connsiteX3" fmla="*/ 6054 w 17325"/>
                <a:gd name="connsiteY3" fmla="*/ 10000 h 10014"/>
                <a:gd name="connsiteX4" fmla="*/ 0 w 17325"/>
                <a:gd name="connsiteY4" fmla="*/ 10014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5" h="10014">
                  <a:moveTo>
                    <a:pt x="0" y="10014"/>
                  </a:moveTo>
                  <a:lnTo>
                    <a:pt x="11567" y="0"/>
                  </a:lnTo>
                  <a:lnTo>
                    <a:pt x="17325" y="0"/>
                  </a:lnTo>
                  <a:lnTo>
                    <a:pt x="6054" y="10000"/>
                  </a:lnTo>
                  <a:lnTo>
                    <a:pt x="0" y="1001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16" name="Picture 15">
            <a:extLst>
              <a:ext uri="{FF2B5EF4-FFF2-40B4-BE49-F238E27FC236}">
                <a16:creationId xmlns:a16="http://schemas.microsoft.com/office/drawing/2014/main" id="{3D20D350-C4E1-435B-A10C-C3FBE10B9D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735" y="3519710"/>
            <a:ext cx="5189838" cy="2611447"/>
          </a:xfrm>
          <a:prstGeom prst="rect">
            <a:avLst/>
          </a:prstGeom>
        </p:spPr>
      </p:pic>
      <p:pic>
        <p:nvPicPr>
          <p:cNvPr id="4" name="Picture 3">
            <a:extLst>
              <a:ext uri="{FF2B5EF4-FFF2-40B4-BE49-F238E27FC236}">
                <a16:creationId xmlns:a16="http://schemas.microsoft.com/office/drawing/2014/main" id="{A3C0F94E-62F6-40F3-898A-4B6B7CAE6A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735" y="6288428"/>
            <a:ext cx="4188243" cy="316591"/>
          </a:xfrm>
          <a:prstGeom prst="rect">
            <a:avLst/>
          </a:prstGeom>
        </p:spPr>
      </p:pic>
      <p:pic>
        <p:nvPicPr>
          <p:cNvPr id="6" name="Picture 5">
            <a:extLst>
              <a:ext uri="{FF2B5EF4-FFF2-40B4-BE49-F238E27FC236}">
                <a16:creationId xmlns:a16="http://schemas.microsoft.com/office/drawing/2014/main" id="{97A72F55-B73F-47E4-9013-A612B03D5D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735" y="3078322"/>
            <a:ext cx="5414396" cy="284118"/>
          </a:xfrm>
          <a:prstGeom prst="rect">
            <a:avLst/>
          </a:prstGeom>
        </p:spPr>
      </p:pic>
      <p:pic>
        <p:nvPicPr>
          <p:cNvPr id="8" name="Picture 7">
            <a:extLst>
              <a:ext uri="{FF2B5EF4-FFF2-40B4-BE49-F238E27FC236}">
                <a16:creationId xmlns:a16="http://schemas.microsoft.com/office/drawing/2014/main" id="{D32B9614-E04D-421E-8B16-C4B106B92EB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2164" y="1283823"/>
            <a:ext cx="5535566" cy="285205"/>
          </a:xfrm>
          <a:prstGeom prst="rect">
            <a:avLst/>
          </a:prstGeom>
        </p:spPr>
      </p:pic>
    </p:spTree>
    <p:extLst>
      <p:ext uri="{BB962C8B-B14F-4D97-AF65-F5344CB8AC3E}">
        <p14:creationId xmlns:p14="http://schemas.microsoft.com/office/powerpoint/2010/main" val="8455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879A3-256D-4EA1-9DF8-3EC27C831AED}"/>
              </a:ext>
            </a:extLst>
          </p:cNvPr>
          <p:cNvSpPr>
            <a:spLocks noGrp="1"/>
          </p:cNvSpPr>
          <p:nvPr>
            <p:ph type="title"/>
          </p:nvPr>
        </p:nvSpPr>
        <p:spPr>
          <a:xfrm>
            <a:off x="572493" y="238539"/>
            <a:ext cx="11018520" cy="1434415"/>
          </a:xfrm>
        </p:spPr>
        <p:txBody>
          <a:bodyPr anchor="b">
            <a:normAutofit/>
          </a:bodyPr>
          <a:lstStyle/>
          <a:p>
            <a:r>
              <a:rPr lang="en-AU" sz="5400" dirty="0"/>
              <a:t>Non-fatal drowning</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0F6EA2-872F-44EE-B67D-E0C6B752A0A9}"/>
              </a:ext>
            </a:extLst>
          </p:cNvPr>
          <p:cNvSpPr>
            <a:spLocks noGrp="1"/>
          </p:cNvSpPr>
          <p:nvPr>
            <p:ph idx="1"/>
          </p:nvPr>
        </p:nvSpPr>
        <p:spPr>
          <a:xfrm>
            <a:off x="774490" y="1933477"/>
            <a:ext cx="5661159" cy="3452250"/>
          </a:xfrm>
        </p:spPr>
        <p:txBody>
          <a:bodyPr anchor="t">
            <a:normAutofit/>
          </a:bodyPr>
          <a:lstStyle/>
          <a:p>
            <a:pPr>
              <a:spcBef>
                <a:spcPts val="600"/>
              </a:spcBef>
              <a:spcAft>
                <a:spcPts val="1200"/>
              </a:spcAft>
            </a:pPr>
            <a:r>
              <a:rPr lang="en-US" sz="2000" dirty="0">
                <a:solidFill>
                  <a:srgbClr val="404040"/>
                </a:solidFill>
              </a:rPr>
              <a:t>While it is possible to survive drowning with no neurological injury at all, other possible outcomes of non-fatal drowning include disability, coma or brain death.</a:t>
            </a:r>
          </a:p>
          <a:p>
            <a:r>
              <a:rPr lang="en-US" sz="2000" dirty="0">
                <a:solidFill>
                  <a:srgbClr val="404040"/>
                </a:solidFill>
              </a:rPr>
              <a:t>The extent of the brain injuries sustained are determined by the amount of time the brain is without oxygen. Functional failure begins within seconds, and irreversible brain damage or death can occur within four to ten minutes.</a:t>
            </a:r>
            <a:endParaRPr lang="en-AU" sz="2000" dirty="0">
              <a:solidFill>
                <a:srgbClr val="404040"/>
              </a:solidFill>
            </a:endParaRPr>
          </a:p>
          <a:p>
            <a:pPr marL="457200" lvl="1" indent="0">
              <a:buNone/>
            </a:pPr>
            <a:endParaRPr lang="en-AU" sz="2000" dirty="0"/>
          </a:p>
        </p:txBody>
      </p:sp>
      <p:pic>
        <p:nvPicPr>
          <p:cNvPr id="5" name="Picture 4" descr="A picture containing indoor, wall, floor, room&#10;&#10;Description automatically generated">
            <a:extLst>
              <a:ext uri="{FF2B5EF4-FFF2-40B4-BE49-F238E27FC236}">
                <a16:creationId xmlns:a16="http://schemas.microsoft.com/office/drawing/2014/main" id="{CA15EE3E-F5B9-4280-BF66-7ED30D88D9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66039" y="1933477"/>
            <a:ext cx="4092523" cy="4253945"/>
          </a:xfrm>
          <a:prstGeom prst="rect">
            <a:avLst/>
          </a:prstGeom>
        </p:spPr>
      </p:pic>
      <p:pic>
        <p:nvPicPr>
          <p:cNvPr id="11" name="Picture 10" descr="Graphical user interface&#10;&#10;Description automatically generated with low confidence">
            <a:extLst>
              <a:ext uri="{FF2B5EF4-FFF2-40B4-BE49-F238E27FC236}">
                <a16:creationId xmlns:a16="http://schemas.microsoft.com/office/drawing/2014/main" id="{AED00001-72BC-4989-BC77-3FEA90D50A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4675" y="6317392"/>
            <a:ext cx="1247774" cy="407274"/>
          </a:xfrm>
          <a:prstGeom prst="rect">
            <a:avLst/>
          </a:prstGeom>
        </p:spPr>
      </p:pic>
    </p:spTree>
    <p:extLst>
      <p:ext uri="{BB962C8B-B14F-4D97-AF65-F5344CB8AC3E}">
        <p14:creationId xmlns:p14="http://schemas.microsoft.com/office/powerpoint/2010/main" val="175312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E7995-DBEE-451A-829C-47E038F2B7D9}"/>
              </a:ext>
            </a:extLst>
          </p:cNvPr>
          <p:cNvSpPr>
            <a:spLocks noGrp="1"/>
          </p:cNvSpPr>
          <p:nvPr>
            <p:ph type="title"/>
          </p:nvPr>
        </p:nvSpPr>
        <p:spPr>
          <a:xfrm>
            <a:off x="572493" y="238539"/>
            <a:ext cx="11018520" cy="1434415"/>
          </a:xfrm>
        </p:spPr>
        <p:txBody>
          <a:bodyPr anchor="b">
            <a:normAutofit/>
          </a:bodyPr>
          <a:lstStyle/>
          <a:p>
            <a:r>
              <a:rPr lang="en-AU" sz="5400"/>
              <a:t>The ‘ripple effect’ of drowning</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0F4258-8140-4393-8F22-97FF788A89E0}"/>
              </a:ext>
            </a:extLst>
          </p:cNvPr>
          <p:cNvSpPr>
            <a:spLocks noGrp="1"/>
          </p:cNvSpPr>
          <p:nvPr>
            <p:ph idx="1"/>
          </p:nvPr>
        </p:nvSpPr>
        <p:spPr>
          <a:xfrm>
            <a:off x="409074" y="2120182"/>
            <a:ext cx="7170821" cy="4370614"/>
          </a:xfrm>
        </p:spPr>
        <p:txBody>
          <a:bodyPr anchor="t">
            <a:normAutofit/>
          </a:bodyPr>
          <a:lstStyle/>
          <a:p>
            <a:pPr>
              <a:lnSpc>
                <a:spcPct val="90000"/>
              </a:lnSpc>
            </a:pPr>
            <a:r>
              <a:rPr lang="en-GB" sz="1600" dirty="0"/>
              <a:t>In Queensland, approximately 13 children and young people fatally drown every year. Nationally, </a:t>
            </a:r>
            <a:r>
              <a:rPr lang="en-GB" sz="1600" dirty="0" err="1"/>
              <a:t>durring</a:t>
            </a:r>
            <a:r>
              <a:rPr lang="en-GB" sz="1600" dirty="0"/>
              <a:t> 2020/2021 period 47 children and young people drowned.</a:t>
            </a:r>
          </a:p>
          <a:p>
            <a:pPr>
              <a:lnSpc>
                <a:spcPct val="90000"/>
              </a:lnSpc>
            </a:pPr>
            <a:endParaRPr lang="en-GB" sz="1100" dirty="0"/>
          </a:p>
          <a:p>
            <a:pPr>
              <a:lnSpc>
                <a:spcPct val="90000"/>
              </a:lnSpc>
            </a:pPr>
            <a:r>
              <a:rPr lang="en-GB" sz="1600" dirty="0"/>
              <a:t>There are eight non-fatal drowning incidents for every death among children aged 0 to 4 years, the highest fatal to non-fatal drowning ratio of any age group. Two out of three of those who survive will be admitted to hospital.</a:t>
            </a:r>
          </a:p>
          <a:p>
            <a:pPr>
              <a:lnSpc>
                <a:spcPct val="90000"/>
              </a:lnSpc>
            </a:pPr>
            <a:endParaRPr lang="en-GB" sz="1100" dirty="0"/>
          </a:p>
          <a:p>
            <a:pPr>
              <a:lnSpc>
                <a:spcPct val="90000"/>
              </a:lnSpc>
            </a:pPr>
            <a:r>
              <a:rPr lang="en-GB" sz="1600" dirty="0"/>
              <a:t>Each of the immediate families involved in a drowning incident – whether fatal or non-fatal – can experience significant emotional, financial and social stress. </a:t>
            </a:r>
          </a:p>
          <a:p>
            <a:pPr>
              <a:lnSpc>
                <a:spcPct val="90000"/>
              </a:lnSpc>
            </a:pPr>
            <a:endParaRPr lang="en-GB" sz="1100" dirty="0"/>
          </a:p>
          <a:p>
            <a:pPr>
              <a:lnSpc>
                <a:spcPct val="90000"/>
              </a:lnSpc>
            </a:pPr>
            <a:r>
              <a:rPr lang="en-GB" sz="1600" dirty="0"/>
              <a:t>A child who has survived a drowning incident and is hospitalised creates an emotional overload for most parents or caregivers. </a:t>
            </a:r>
          </a:p>
          <a:p>
            <a:pPr>
              <a:lnSpc>
                <a:spcPct val="90000"/>
              </a:lnSpc>
            </a:pPr>
            <a:endParaRPr lang="en-GB" sz="1100" dirty="0"/>
          </a:p>
          <a:p>
            <a:pPr>
              <a:lnSpc>
                <a:spcPct val="90000"/>
              </a:lnSpc>
            </a:pPr>
            <a:r>
              <a:rPr lang="en-GB" sz="1600" dirty="0"/>
              <a:t>Additionally, family and household routines are often impacted by the hospitalisation or increased care needs of one child. </a:t>
            </a:r>
            <a:endParaRPr lang="en-AU" sz="1400" dirty="0"/>
          </a:p>
        </p:txBody>
      </p:sp>
      <p:pic>
        <p:nvPicPr>
          <p:cNvPr id="12" name="Picture 11" descr="A picture containing water, outdoor&#10;&#10;Description automatically generated">
            <a:extLst>
              <a:ext uri="{FF2B5EF4-FFF2-40B4-BE49-F238E27FC236}">
                <a16:creationId xmlns:a16="http://schemas.microsoft.com/office/drawing/2014/main" id="{8AFDA0A5-8C4F-4D1C-8E4F-E2FFA8645C1D}"/>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a:stretch/>
        </p:blipFill>
        <p:spPr>
          <a:xfrm>
            <a:off x="7675658" y="2093976"/>
            <a:ext cx="3941064" cy="4096512"/>
          </a:xfrm>
          <a:prstGeom prst="rect">
            <a:avLst/>
          </a:prstGeom>
        </p:spPr>
      </p:pic>
      <p:pic>
        <p:nvPicPr>
          <p:cNvPr id="7" name="Picture 6">
            <a:extLst>
              <a:ext uri="{FF2B5EF4-FFF2-40B4-BE49-F238E27FC236}">
                <a16:creationId xmlns:a16="http://schemas.microsoft.com/office/drawing/2014/main" id="{5BA4DB4A-6025-41D5-A12A-B9CB2E3170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175"/>
            <a:ext cx="12192000" cy="123825"/>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EDE2729C-AEE5-4963-89BB-465E46FD64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34675" y="6317392"/>
            <a:ext cx="1247774" cy="407274"/>
          </a:xfrm>
          <a:prstGeom prst="rect">
            <a:avLst/>
          </a:prstGeom>
        </p:spPr>
      </p:pic>
    </p:spTree>
    <p:extLst>
      <p:ext uri="{BB962C8B-B14F-4D97-AF65-F5344CB8AC3E}">
        <p14:creationId xmlns:p14="http://schemas.microsoft.com/office/powerpoint/2010/main" val="1045316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8511</TotalTime>
  <Words>8486</Words>
  <Application>Microsoft Office PowerPoint</Application>
  <PresentationFormat>Widescreen</PresentationFormat>
  <Paragraphs>618</Paragraphs>
  <Slides>55</Slides>
  <Notes>55</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Arial Narrow</vt:lpstr>
      <vt:lpstr>Calibri</vt:lpstr>
      <vt:lpstr>Frutiger LT W01_55 Roma1475738</vt:lpstr>
      <vt:lpstr>Frutiger LT W01_65 Bold1475746</vt:lpstr>
      <vt:lpstr>MV Boli</vt:lpstr>
      <vt:lpstr>VAG Rounded W01 Bold</vt:lpstr>
      <vt:lpstr>Office Theme</vt:lpstr>
      <vt:lpstr>Water Safety Awareness</vt:lpstr>
      <vt:lpstr>Content disclaimer</vt:lpstr>
      <vt:lpstr>Water Safety Awareness - Introduction</vt:lpstr>
      <vt:lpstr>Learning outcomes</vt:lpstr>
      <vt:lpstr>What is drowning?</vt:lpstr>
      <vt:lpstr>Water Safety</vt:lpstr>
      <vt:lpstr>Fatal drowning</vt:lpstr>
      <vt:lpstr>Non-fatal drowning</vt:lpstr>
      <vt:lpstr>The ‘ripple effect’ of drowning</vt:lpstr>
      <vt:lpstr>Drowning risk by age</vt:lpstr>
      <vt:lpstr>Keeping children safe around water</vt:lpstr>
      <vt:lpstr>Keeping children safe around water</vt:lpstr>
      <vt:lpstr>Keeping children safe around water</vt:lpstr>
      <vt:lpstr>Keeping children safe around water</vt:lpstr>
      <vt:lpstr>Keeping children safe around water</vt:lpstr>
      <vt:lpstr>Water safety in regional and remote areas</vt:lpstr>
      <vt:lpstr>Water safety in regional and remote areas</vt:lpstr>
      <vt:lpstr>Why are children at risk of drowning?</vt:lpstr>
      <vt:lpstr>Parental and caregiver risk factors</vt:lpstr>
      <vt:lpstr>Parental and caregiver risk factors </vt:lpstr>
      <vt:lpstr>Parental and caregiver risk factors </vt:lpstr>
      <vt:lpstr>Child risk factors</vt:lpstr>
      <vt:lpstr>Child risk factors</vt:lpstr>
      <vt:lpstr>Child risk factors</vt:lpstr>
      <vt:lpstr>Environmental risk factors</vt:lpstr>
      <vt:lpstr>Environmental risk factors</vt:lpstr>
      <vt:lpstr>Environment risk factors</vt:lpstr>
      <vt:lpstr>RECAP</vt:lpstr>
      <vt:lpstr>Activity 1</vt:lpstr>
      <vt:lpstr>Where can drowning occur?</vt:lpstr>
      <vt:lpstr>Where can drowning occur?</vt:lpstr>
      <vt:lpstr>Drowning hazards  in and around the home</vt:lpstr>
      <vt:lpstr>Bathtubs</vt:lpstr>
      <vt:lpstr>Bathtubs</vt:lpstr>
      <vt:lpstr>Bathtubs</vt:lpstr>
      <vt:lpstr>Water containers</vt:lpstr>
      <vt:lpstr>Water containers</vt:lpstr>
      <vt:lpstr>Water containers</vt:lpstr>
      <vt:lpstr>Portable pools</vt:lpstr>
      <vt:lpstr>Portable pools</vt:lpstr>
      <vt:lpstr>Pool toys</vt:lpstr>
      <vt:lpstr>Pool toys</vt:lpstr>
      <vt:lpstr>Spa pools</vt:lpstr>
      <vt:lpstr>Home pools</vt:lpstr>
      <vt:lpstr>Home pools</vt:lpstr>
      <vt:lpstr>Home pools</vt:lpstr>
      <vt:lpstr>Home pools</vt:lpstr>
      <vt:lpstr>Drowning hazards away from home</vt:lpstr>
      <vt:lpstr>Public pools</vt:lpstr>
      <vt:lpstr>Public pools</vt:lpstr>
      <vt:lpstr>Public pools</vt:lpstr>
      <vt:lpstr>Flood water or heavy rain</vt:lpstr>
      <vt:lpstr>Flood water or heavy rain</vt:lpstr>
      <vt:lpstr>Activity 2 </vt:lpstr>
      <vt:lpstr>Conclusion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safety awareness training</dc:title>
  <dc:subject>powerpoint</dc:subject>
  <dc:creator>Queensland Government</dc:creator>
  <cp:keywords>water, safety, training, carer, care services</cp:keywords>
  <cp:lastModifiedBy>Eloise Eggleton</cp:lastModifiedBy>
  <cp:revision>267</cp:revision>
  <dcterms:created xsi:type="dcterms:W3CDTF">2018-06-14T04:54:47Z</dcterms:created>
  <dcterms:modified xsi:type="dcterms:W3CDTF">2022-05-25T06:00:47Z</dcterms:modified>
  <cp:category>training</cp:category>
</cp:coreProperties>
</file>